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17"/>
  </p:notesMasterIdLst>
  <p:sldIdLst>
    <p:sldId id="1412" r:id="rId3"/>
    <p:sldId id="1418" r:id="rId4"/>
    <p:sldId id="1414" r:id="rId5"/>
    <p:sldId id="1421" r:id="rId6"/>
    <p:sldId id="1419" r:id="rId7"/>
    <p:sldId id="1417" r:id="rId8"/>
    <p:sldId id="1415" r:id="rId9"/>
    <p:sldId id="1416" r:id="rId10"/>
    <p:sldId id="1420" r:id="rId11"/>
    <p:sldId id="1422" r:id="rId12"/>
    <p:sldId id="257" r:id="rId13"/>
    <p:sldId id="1423" r:id="rId14"/>
    <p:sldId id="1356" r:id="rId15"/>
    <p:sldId id="288" r:id="rId16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shik Bala" initials="AB" lastIdx="4" clrIdx="0">
    <p:extLst>
      <p:ext uri="{19B8F6BF-5375-455C-9EA6-DF929625EA0E}">
        <p15:presenceInfo xmlns:p15="http://schemas.microsoft.com/office/powerpoint/2012/main" userId="Aashik Ba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FF"/>
    <a:srgbClr val="00FDFF"/>
    <a:srgbClr val="3366FF"/>
    <a:srgbClr val="583F9A"/>
    <a:srgbClr val="1A7D3D"/>
    <a:srgbClr val="1E407D"/>
    <a:srgbClr val="F68828"/>
    <a:srgbClr val="002060"/>
    <a:srgbClr val="009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64DCB4-80E6-47B3-82FB-B73B1768DF22}" v="14" dt="2024-07-08T05:31:18.77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56" autoAdjust="0"/>
  </p:normalViewPr>
  <p:slideViewPr>
    <p:cSldViewPr snapToGrid="0">
      <p:cViewPr varScale="1">
        <p:scale>
          <a:sx n="63" d="100"/>
          <a:sy n="63" d="100"/>
        </p:scale>
        <p:origin x="413" y="77"/>
      </p:cViewPr>
      <p:guideLst>
        <p:guide orient="horz" pos="3072"/>
        <p:guide pos="546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F0C0A5-9EB3-4493-BE7D-10262ADA7AF2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D601F13-C29C-4337-85B3-B4B4F175E180}">
      <dgm:prSet custT="1"/>
      <dgm:spPr/>
      <dgm:t>
        <a:bodyPr/>
        <a:lstStyle/>
        <a:p>
          <a:r>
            <a:rPr lang="en-US" sz="1800" b="1" i="1" baseline="0" dirty="0">
              <a:solidFill>
                <a:schemeClr val="accent1">
                  <a:lumMod val="75000"/>
                </a:schemeClr>
              </a:solidFill>
            </a:rPr>
            <a:t>System Initialization and Configuration</a:t>
          </a:r>
        </a:p>
        <a:p>
          <a:r>
            <a:rPr lang="en-US" sz="2000" b="1" i="1" baseline="0" dirty="0"/>
            <a:t>Objective</a:t>
          </a:r>
          <a:r>
            <a:rPr lang="en-US" sz="1800" b="0" i="1" baseline="0" dirty="0"/>
            <a:t>:</a:t>
          </a:r>
          <a:r>
            <a:rPr lang="en-US" sz="1800" b="0" i="0" baseline="0" dirty="0"/>
            <a:t> Ensure the microcontroller and communication modules are correctly initialized and configured for optimal performance. </a:t>
          </a:r>
          <a:r>
            <a:rPr lang="en-US" sz="1800" b="1" i="1" baseline="0" dirty="0"/>
            <a:t>Functional Component</a:t>
          </a:r>
          <a:r>
            <a:rPr lang="en-US" sz="1800" b="0" i="1" baseline="0" dirty="0"/>
            <a:t>:</a:t>
          </a:r>
          <a:r>
            <a:rPr lang="en-US" sz="1800" b="0" i="0" baseline="0" dirty="0"/>
            <a:t> Microcontroller, GPS module (NEO-6M), LoRa module (SX1272).</a:t>
          </a:r>
          <a:endParaRPr lang="en-US" sz="1800" dirty="0"/>
        </a:p>
      </dgm:t>
    </dgm:pt>
    <dgm:pt modelId="{719E68A1-2EBA-40A9-B611-3A1937CF5D31}" type="parTrans" cxnId="{F5932ECF-35D6-49A5-9F4B-5B304728A6A7}">
      <dgm:prSet/>
      <dgm:spPr/>
      <dgm:t>
        <a:bodyPr/>
        <a:lstStyle/>
        <a:p>
          <a:endParaRPr lang="en-US"/>
        </a:p>
      </dgm:t>
    </dgm:pt>
    <dgm:pt modelId="{DA4E7E53-B5AB-44DF-85EB-B062BC02A109}" type="sibTrans" cxnId="{F5932ECF-35D6-49A5-9F4B-5B304728A6A7}">
      <dgm:prSet/>
      <dgm:spPr/>
      <dgm:t>
        <a:bodyPr/>
        <a:lstStyle/>
        <a:p>
          <a:endParaRPr lang="en-US"/>
        </a:p>
      </dgm:t>
    </dgm:pt>
    <dgm:pt modelId="{0CA228B1-9D6D-4928-820B-7A73859F66DE}">
      <dgm:prSet custT="1"/>
      <dgm:spPr/>
      <dgm:t>
        <a:bodyPr/>
        <a:lstStyle/>
        <a:p>
          <a:r>
            <a:rPr lang="en-US" sz="2000" b="1" i="1" baseline="0" dirty="0">
              <a:solidFill>
                <a:schemeClr val="accent1">
                  <a:lumMod val="75000"/>
                </a:schemeClr>
              </a:solidFill>
            </a:rPr>
            <a:t>GPS Signal Acquisition and Data Parsing</a:t>
          </a:r>
        </a:p>
        <a:p>
          <a:r>
            <a:rPr lang="en-US" sz="2000" b="1" i="1" baseline="0" dirty="0"/>
            <a:t>Objective:</a:t>
          </a:r>
          <a:r>
            <a:rPr lang="en-US" sz="2000" b="0" i="0" baseline="0" dirty="0"/>
            <a:t> Accurately acquire and parse GPS data to determine the vehicle's current location and speed. </a:t>
          </a:r>
          <a:r>
            <a:rPr lang="en-US" sz="2000" b="1" i="1" baseline="0" dirty="0"/>
            <a:t>Functional Component:</a:t>
          </a:r>
          <a:r>
            <a:rPr lang="en-US" sz="2000" b="1" i="0" baseline="0" dirty="0"/>
            <a:t> </a:t>
          </a:r>
          <a:r>
            <a:rPr lang="en-US" sz="2000" b="0" i="0" baseline="0" dirty="0"/>
            <a:t>GPS module (NEO-6M), Microcontroller.</a:t>
          </a:r>
          <a:endParaRPr lang="en-US" sz="2000" dirty="0"/>
        </a:p>
      </dgm:t>
    </dgm:pt>
    <dgm:pt modelId="{FD3981E0-2BD1-46E2-9F18-95C6CFBB4EDC}" type="parTrans" cxnId="{82992F83-A7EF-4686-83F9-1AB29852681A}">
      <dgm:prSet/>
      <dgm:spPr/>
      <dgm:t>
        <a:bodyPr/>
        <a:lstStyle/>
        <a:p>
          <a:endParaRPr lang="en-US"/>
        </a:p>
      </dgm:t>
    </dgm:pt>
    <dgm:pt modelId="{12C20561-0F2C-49EC-92A7-5AFA6F568053}" type="sibTrans" cxnId="{82992F83-A7EF-4686-83F9-1AB29852681A}">
      <dgm:prSet/>
      <dgm:spPr/>
      <dgm:t>
        <a:bodyPr/>
        <a:lstStyle/>
        <a:p>
          <a:endParaRPr lang="en-US"/>
        </a:p>
      </dgm:t>
    </dgm:pt>
    <dgm:pt modelId="{84AB333A-09FE-424C-82F2-151BB8AADB45}">
      <dgm:prSet custT="1"/>
      <dgm:spPr/>
      <dgm:t>
        <a:bodyPr/>
        <a:lstStyle/>
        <a:p>
          <a:r>
            <a:rPr lang="en-US" sz="2000" b="1" i="0" baseline="0" dirty="0">
              <a:solidFill>
                <a:schemeClr val="accent1">
                  <a:lumMod val="75000"/>
                </a:schemeClr>
              </a:solidFill>
            </a:rPr>
            <a:t>Vehicle Position and Speed Calculation</a:t>
          </a:r>
        </a:p>
        <a:p>
          <a:r>
            <a:rPr lang="en-US" sz="2000" b="1" i="0" baseline="0" dirty="0"/>
            <a:t> </a:t>
          </a:r>
          <a:r>
            <a:rPr lang="en-US" sz="1800" b="1" i="0" baseline="0" dirty="0"/>
            <a:t>Objective</a:t>
          </a:r>
          <a:r>
            <a:rPr lang="en-US" sz="2000" b="1" i="0" baseline="0" dirty="0"/>
            <a:t>: </a:t>
          </a:r>
          <a:r>
            <a:rPr lang="en-US" sz="2000" b="0" i="0" baseline="0" dirty="0"/>
            <a:t>Calculate precise vehicle position and speed in real-time to provide accurate data for communication. </a:t>
          </a:r>
          <a:r>
            <a:rPr lang="en-US" sz="2000" b="1" i="0" baseline="0" dirty="0"/>
            <a:t>Functional Component</a:t>
          </a:r>
          <a:r>
            <a:rPr lang="en-US" sz="2000" b="0" i="0" baseline="0" dirty="0"/>
            <a:t>: Microcontroller, GPS data.4. </a:t>
          </a:r>
          <a:endParaRPr lang="en-US" sz="2000" dirty="0"/>
        </a:p>
      </dgm:t>
    </dgm:pt>
    <dgm:pt modelId="{E9245D78-6129-4474-8FB7-345D061FA226}" type="parTrans" cxnId="{027D9E08-2338-4B79-82AD-75A851F36D52}">
      <dgm:prSet/>
      <dgm:spPr/>
      <dgm:t>
        <a:bodyPr/>
        <a:lstStyle/>
        <a:p>
          <a:endParaRPr lang="en-US"/>
        </a:p>
      </dgm:t>
    </dgm:pt>
    <dgm:pt modelId="{AA5B0BE2-3FA7-4230-9F70-4CC389FC2BF6}" type="sibTrans" cxnId="{027D9E08-2338-4B79-82AD-75A851F36D52}">
      <dgm:prSet/>
      <dgm:spPr/>
      <dgm:t>
        <a:bodyPr/>
        <a:lstStyle/>
        <a:p>
          <a:endParaRPr lang="en-US"/>
        </a:p>
      </dgm:t>
    </dgm:pt>
    <dgm:pt modelId="{FE3A53F4-1ED5-4439-9481-8A53733A0A5E}">
      <dgm:prSet custT="1"/>
      <dgm:spPr/>
      <dgm:t>
        <a:bodyPr/>
        <a:lstStyle/>
        <a:p>
          <a:r>
            <a:rPr lang="en-US" sz="1800" b="1" i="0" baseline="0" dirty="0">
              <a:solidFill>
                <a:schemeClr val="accent1">
                  <a:lumMod val="75000"/>
                </a:schemeClr>
              </a:solidFill>
            </a:rPr>
            <a:t>V2V Communication Establishment</a:t>
          </a:r>
        </a:p>
        <a:p>
          <a:r>
            <a:rPr lang="en-US" sz="2000" b="1" i="0" baseline="0" dirty="0"/>
            <a:t>Objective</a:t>
          </a:r>
          <a:r>
            <a:rPr lang="en-US" sz="1800" b="0" i="0" baseline="0" dirty="0"/>
            <a:t>: Establish a reliable communication link between vehicles using the LoRa module to transmit and receive data. </a:t>
          </a:r>
          <a:r>
            <a:rPr lang="en-US" sz="1800" b="1" i="0" baseline="0" dirty="0"/>
            <a:t>Functional Component</a:t>
          </a:r>
          <a:r>
            <a:rPr lang="en-US" sz="1800" b="0" i="0" baseline="0" dirty="0"/>
            <a:t>: LoRa module (SX1272), Microcontroller.</a:t>
          </a:r>
          <a:endParaRPr lang="en-US" sz="1800" dirty="0"/>
        </a:p>
      </dgm:t>
    </dgm:pt>
    <dgm:pt modelId="{B2F163A8-94E5-450A-9637-0AB27FAECB5F}" type="parTrans" cxnId="{2A2BEFCA-C384-4F35-AD08-4583DC5917AA}">
      <dgm:prSet/>
      <dgm:spPr/>
      <dgm:t>
        <a:bodyPr/>
        <a:lstStyle/>
        <a:p>
          <a:endParaRPr lang="en-US"/>
        </a:p>
      </dgm:t>
    </dgm:pt>
    <dgm:pt modelId="{9F08A24E-6D11-4552-BD19-89293A9758DC}" type="sibTrans" cxnId="{2A2BEFCA-C384-4F35-AD08-4583DC5917AA}">
      <dgm:prSet/>
      <dgm:spPr/>
      <dgm:t>
        <a:bodyPr/>
        <a:lstStyle/>
        <a:p>
          <a:endParaRPr lang="en-US"/>
        </a:p>
      </dgm:t>
    </dgm:pt>
    <dgm:pt modelId="{C58993E8-0BEE-4E4A-84E1-BEDC4EFF6AF9}" type="pres">
      <dgm:prSet presAssocID="{0EF0C0A5-9EB3-4493-BE7D-10262ADA7AF2}" presName="linearFlow" presStyleCnt="0">
        <dgm:presLayoutVars>
          <dgm:dir/>
          <dgm:resizeHandles val="exact"/>
        </dgm:presLayoutVars>
      </dgm:prSet>
      <dgm:spPr/>
    </dgm:pt>
    <dgm:pt modelId="{54652CE5-F222-4AEA-A34E-C603012A1153}" type="pres">
      <dgm:prSet presAssocID="{BD601F13-C29C-4337-85B3-B4B4F175E180}" presName="composite" presStyleCnt="0"/>
      <dgm:spPr/>
    </dgm:pt>
    <dgm:pt modelId="{71A43BB5-77CE-44DA-9053-2AE3D34F0836}" type="pres">
      <dgm:prSet presAssocID="{BD601F13-C29C-4337-85B3-B4B4F175E180}" presName="imgShp" presStyleLbl="fgImgPlace1" presStyleIdx="0" presStyleCnt="4" custLinFactNeighborX="-17429" custLinFactNeighborY="7696"/>
      <dgm:spPr>
        <a:blipFill rotWithShape="1">
          <a:blip xmlns:r="http://schemas.openxmlformats.org/officeDocument/2006/relationships" r:embed="rId1"/>
          <a:srcRect/>
          <a:stretch>
            <a:fillRect t="-17000" b="-17000"/>
          </a:stretch>
        </a:blipFill>
      </dgm:spPr>
    </dgm:pt>
    <dgm:pt modelId="{B121C496-769D-49B2-B56F-67404A6A94BD}" type="pres">
      <dgm:prSet presAssocID="{BD601F13-C29C-4337-85B3-B4B4F175E180}" presName="txShp" presStyleLbl="node1" presStyleIdx="0" presStyleCnt="4" custScaleX="117540" custScaleY="139724">
        <dgm:presLayoutVars>
          <dgm:bulletEnabled val="1"/>
        </dgm:presLayoutVars>
      </dgm:prSet>
      <dgm:spPr/>
    </dgm:pt>
    <dgm:pt modelId="{092943B8-DA9F-4F82-9D37-D1F40E0A6FA9}" type="pres">
      <dgm:prSet presAssocID="{DA4E7E53-B5AB-44DF-85EB-B062BC02A109}" presName="spacing" presStyleCnt="0"/>
      <dgm:spPr/>
    </dgm:pt>
    <dgm:pt modelId="{CDC52769-C3A4-4790-A416-BF7CD7F254F8}" type="pres">
      <dgm:prSet presAssocID="{0CA228B1-9D6D-4928-820B-7A73859F66DE}" presName="composite" presStyleCnt="0"/>
      <dgm:spPr/>
    </dgm:pt>
    <dgm:pt modelId="{A0A1BC08-9F70-4144-96A1-C8C7B7B0409B}" type="pres">
      <dgm:prSet presAssocID="{0CA228B1-9D6D-4928-820B-7A73859F66DE}" presName="imgShp" presStyleLbl="fgImgPlace1" presStyleIdx="1" presStyleCnt="4" custLinFactNeighborX="-18738" custLinFactNeighborY="-3748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EA936ED0-35CE-4866-9FF7-7E00D731F36B}" type="pres">
      <dgm:prSet presAssocID="{0CA228B1-9D6D-4928-820B-7A73859F66DE}" presName="txShp" presStyleLbl="node1" presStyleIdx="1" presStyleCnt="4" custScaleX="118195" custScaleY="125838">
        <dgm:presLayoutVars>
          <dgm:bulletEnabled val="1"/>
        </dgm:presLayoutVars>
      </dgm:prSet>
      <dgm:spPr/>
    </dgm:pt>
    <dgm:pt modelId="{5E2F2675-30DE-4AF8-BF83-EA884C9E1011}" type="pres">
      <dgm:prSet presAssocID="{12C20561-0F2C-49EC-92A7-5AFA6F568053}" presName="spacing" presStyleCnt="0"/>
      <dgm:spPr/>
    </dgm:pt>
    <dgm:pt modelId="{C1486E85-B381-4BE3-AE57-DBAF85751E54}" type="pres">
      <dgm:prSet presAssocID="{84AB333A-09FE-424C-82F2-151BB8AADB45}" presName="composite" presStyleCnt="0"/>
      <dgm:spPr/>
    </dgm:pt>
    <dgm:pt modelId="{A73C40A7-BF3C-4687-B9DD-6BA00F3A2B09}" type="pres">
      <dgm:prSet presAssocID="{84AB333A-09FE-424C-82F2-151BB8AADB45}" presName="imgShp" presStyleLbl="fgImgPlace1" presStyleIdx="2" presStyleCnt="4" custLinFactNeighborX="-12179" custLinFactNeighborY="937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E1BBDC64-8ABE-4165-838A-1FD59C88F410}" type="pres">
      <dgm:prSet presAssocID="{84AB333A-09FE-424C-82F2-151BB8AADB45}" presName="txShp" presStyleLbl="node1" presStyleIdx="2" presStyleCnt="4" custScaleX="116203" custScaleY="124560">
        <dgm:presLayoutVars>
          <dgm:bulletEnabled val="1"/>
        </dgm:presLayoutVars>
      </dgm:prSet>
      <dgm:spPr/>
    </dgm:pt>
    <dgm:pt modelId="{EF0C56A4-DD11-41CB-89D6-655F2E34298D}" type="pres">
      <dgm:prSet presAssocID="{AA5B0BE2-3FA7-4230-9F70-4CC389FC2BF6}" presName="spacing" presStyleCnt="0"/>
      <dgm:spPr/>
    </dgm:pt>
    <dgm:pt modelId="{42F40227-BE3B-4971-9782-49907372E458}" type="pres">
      <dgm:prSet presAssocID="{FE3A53F4-1ED5-4439-9481-8A53733A0A5E}" presName="composite" presStyleCnt="0"/>
      <dgm:spPr/>
    </dgm:pt>
    <dgm:pt modelId="{F62F8947-A94A-4965-B73C-C83A3F6FE292}" type="pres">
      <dgm:prSet presAssocID="{FE3A53F4-1ED5-4439-9481-8A53733A0A5E}" presName="imgShp" presStyleLbl="fgImgPlace1" presStyleIdx="3" presStyleCnt="4" custLinFactNeighborX="-14990" custLinFactNeighborY="937"/>
      <dgm:spPr>
        <a:blipFill rotWithShape="1">
          <a:blip xmlns:r="http://schemas.openxmlformats.org/officeDocument/2006/relationships" r:embed="rId4"/>
          <a:srcRect/>
          <a:stretch>
            <a:fillRect l="-31000" r="-31000"/>
          </a:stretch>
        </a:blipFill>
      </dgm:spPr>
    </dgm:pt>
    <dgm:pt modelId="{87DE94A9-67B1-4E84-82C3-5C16CD55FE57}" type="pres">
      <dgm:prSet presAssocID="{FE3A53F4-1ED5-4439-9481-8A53733A0A5E}" presName="txShp" presStyleLbl="node1" presStyleIdx="3" presStyleCnt="4" custScaleX="118860" custScaleY="124051">
        <dgm:presLayoutVars>
          <dgm:bulletEnabled val="1"/>
        </dgm:presLayoutVars>
      </dgm:prSet>
      <dgm:spPr/>
    </dgm:pt>
  </dgm:ptLst>
  <dgm:cxnLst>
    <dgm:cxn modelId="{027D9E08-2338-4B79-82AD-75A851F36D52}" srcId="{0EF0C0A5-9EB3-4493-BE7D-10262ADA7AF2}" destId="{84AB333A-09FE-424C-82F2-151BB8AADB45}" srcOrd="2" destOrd="0" parTransId="{E9245D78-6129-4474-8FB7-345D061FA226}" sibTransId="{AA5B0BE2-3FA7-4230-9F70-4CC389FC2BF6}"/>
    <dgm:cxn modelId="{94E1392A-94E5-40E6-BA5E-0DCE4B76BA6E}" type="presOf" srcId="{BD601F13-C29C-4337-85B3-B4B4F175E180}" destId="{B121C496-769D-49B2-B56F-67404A6A94BD}" srcOrd="0" destOrd="0" presId="urn:microsoft.com/office/officeart/2005/8/layout/vList3"/>
    <dgm:cxn modelId="{87E29336-54F2-47BC-B002-B46531DB17B3}" type="presOf" srcId="{84AB333A-09FE-424C-82F2-151BB8AADB45}" destId="{E1BBDC64-8ABE-4165-838A-1FD59C88F410}" srcOrd="0" destOrd="0" presId="urn:microsoft.com/office/officeart/2005/8/layout/vList3"/>
    <dgm:cxn modelId="{3B0DD25E-B7AB-4165-A967-EE2396A8C1E8}" type="presOf" srcId="{0EF0C0A5-9EB3-4493-BE7D-10262ADA7AF2}" destId="{C58993E8-0BEE-4E4A-84E1-BEDC4EFF6AF9}" srcOrd="0" destOrd="0" presId="urn:microsoft.com/office/officeart/2005/8/layout/vList3"/>
    <dgm:cxn modelId="{82992F83-A7EF-4686-83F9-1AB29852681A}" srcId="{0EF0C0A5-9EB3-4493-BE7D-10262ADA7AF2}" destId="{0CA228B1-9D6D-4928-820B-7A73859F66DE}" srcOrd="1" destOrd="0" parTransId="{FD3981E0-2BD1-46E2-9F18-95C6CFBB4EDC}" sibTransId="{12C20561-0F2C-49EC-92A7-5AFA6F568053}"/>
    <dgm:cxn modelId="{5701B7B2-0BE0-48E6-A7E4-A41060411596}" type="presOf" srcId="{0CA228B1-9D6D-4928-820B-7A73859F66DE}" destId="{EA936ED0-35CE-4866-9FF7-7E00D731F36B}" srcOrd="0" destOrd="0" presId="urn:microsoft.com/office/officeart/2005/8/layout/vList3"/>
    <dgm:cxn modelId="{2A2BEFCA-C384-4F35-AD08-4583DC5917AA}" srcId="{0EF0C0A5-9EB3-4493-BE7D-10262ADA7AF2}" destId="{FE3A53F4-1ED5-4439-9481-8A53733A0A5E}" srcOrd="3" destOrd="0" parTransId="{B2F163A8-94E5-450A-9637-0AB27FAECB5F}" sibTransId="{9F08A24E-6D11-4552-BD19-89293A9758DC}"/>
    <dgm:cxn modelId="{F5932ECF-35D6-49A5-9F4B-5B304728A6A7}" srcId="{0EF0C0A5-9EB3-4493-BE7D-10262ADA7AF2}" destId="{BD601F13-C29C-4337-85B3-B4B4F175E180}" srcOrd="0" destOrd="0" parTransId="{719E68A1-2EBA-40A9-B611-3A1937CF5D31}" sibTransId="{DA4E7E53-B5AB-44DF-85EB-B062BC02A109}"/>
    <dgm:cxn modelId="{A0A346EE-CF2C-4562-A2A9-C3C6645786AC}" type="presOf" srcId="{FE3A53F4-1ED5-4439-9481-8A53733A0A5E}" destId="{87DE94A9-67B1-4E84-82C3-5C16CD55FE57}" srcOrd="0" destOrd="0" presId="urn:microsoft.com/office/officeart/2005/8/layout/vList3"/>
    <dgm:cxn modelId="{FBD38B62-8404-459B-8F51-3A02D7804601}" type="presParOf" srcId="{C58993E8-0BEE-4E4A-84E1-BEDC4EFF6AF9}" destId="{54652CE5-F222-4AEA-A34E-C603012A1153}" srcOrd="0" destOrd="0" presId="urn:microsoft.com/office/officeart/2005/8/layout/vList3"/>
    <dgm:cxn modelId="{70EF88DF-7609-4ACA-91C0-BFDEC213BA41}" type="presParOf" srcId="{54652CE5-F222-4AEA-A34E-C603012A1153}" destId="{71A43BB5-77CE-44DA-9053-2AE3D34F0836}" srcOrd="0" destOrd="0" presId="urn:microsoft.com/office/officeart/2005/8/layout/vList3"/>
    <dgm:cxn modelId="{89132BEA-15E5-487E-97D0-742D831481BD}" type="presParOf" srcId="{54652CE5-F222-4AEA-A34E-C603012A1153}" destId="{B121C496-769D-49B2-B56F-67404A6A94BD}" srcOrd="1" destOrd="0" presId="urn:microsoft.com/office/officeart/2005/8/layout/vList3"/>
    <dgm:cxn modelId="{E4FFA416-2346-4838-9D82-AC3058FC0485}" type="presParOf" srcId="{C58993E8-0BEE-4E4A-84E1-BEDC4EFF6AF9}" destId="{092943B8-DA9F-4F82-9D37-D1F40E0A6FA9}" srcOrd="1" destOrd="0" presId="urn:microsoft.com/office/officeart/2005/8/layout/vList3"/>
    <dgm:cxn modelId="{C3B8DAC2-7AD9-4D99-844A-73C4A4D0FABE}" type="presParOf" srcId="{C58993E8-0BEE-4E4A-84E1-BEDC4EFF6AF9}" destId="{CDC52769-C3A4-4790-A416-BF7CD7F254F8}" srcOrd="2" destOrd="0" presId="urn:microsoft.com/office/officeart/2005/8/layout/vList3"/>
    <dgm:cxn modelId="{17A216A4-9195-40E3-AEF2-57AF7104220C}" type="presParOf" srcId="{CDC52769-C3A4-4790-A416-BF7CD7F254F8}" destId="{A0A1BC08-9F70-4144-96A1-C8C7B7B0409B}" srcOrd="0" destOrd="0" presId="urn:microsoft.com/office/officeart/2005/8/layout/vList3"/>
    <dgm:cxn modelId="{BD6C7513-8FB9-4484-BB1A-1AB4E59DA566}" type="presParOf" srcId="{CDC52769-C3A4-4790-A416-BF7CD7F254F8}" destId="{EA936ED0-35CE-4866-9FF7-7E00D731F36B}" srcOrd="1" destOrd="0" presId="urn:microsoft.com/office/officeart/2005/8/layout/vList3"/>
    <dgm:cxn modelId="{103AADE4-CBB5-4F61-BCB0-7662D9970E53}" type="presParOf" srcId="{C58993E8-0BEE-4E4A-84E1-BEDC4EFF6AF9}" destId="{5E2F2675-30DE-4AF8-BF83-EA884C9E1011}" srcOrd="3" destOrd="0" presId="urn:microsoft.com/office/officeart/2005/8/layout/vList3"/>
    <dgm:cxn modelId="{0B1D8772-62E1-40D6-984A-A5BDC0A01F74}" type="presParOf" srcId="{C58993E8-0BEE-4E4A-84E1-BEDC4EFF6AF9}" destId="{C1486E85-B381-4BE3-AE57-DBAF85751E54}" srcOrd="4" destOrd="0" presId="urn:microsoft.com/office/officeart/2005/8/layout/vList3"/>
    <dgm:cxn modelId="{0C1CFC07-AD1B-41DA-9522-1C25E30D9914}" type="presParOf" srcId="{C1486E85-B381-4BE3-AE57-DBAF85751E54}" destId="{A73C40A7-BF3C-4687-B9DD-6BA00F3A2B09}" srcOrd="0" destOrd="0" presId="urn:microsoft.com/office/officeart/2005/8/layout/vList3"/>
    <dgm:cxn modelId="{9570E43F-400D-4AD5-85AC-92C9FB4406A5}" type="presParOf" srcId="{C1486E85-B381-4BE3-AE57-DBAF85751E54}" destId="{E1BBDC64-8ABE-4165-838A-1FD59C88F410}" srcOrd="1" destOrd="0" presId="urn:microsoft.com/office/officeart/2005/8/layout/vList3"/>
    <dgm:cxn modelId="{10550DE7-59CA-4A4F-958B-DE3185B5B6D4}" type="presParOf" srcId="{C58993E8-0BEE-4E4A-84E1-BEDC4EFF6AF9}" destId="{EF0C56A4-DD11-41CB-89D6-655F2E34298D}" srcOrd="5" destOrd="0" presId="urn:microsoft.com/office/officeart/2005/8/layout/vList3"/>
    <dgm:cxn modelId="{BF8A4AAD-80B7-4DCE-9EE6-A185819B7EEF}" type="presParOf" srcId="{C58993E8-0BEE-4E4A-84E1-BEDC4EFF6AF9}" destId="{42F40227-BE3B-4971-9782-49907372E458}" srcOrd="6" destOrd="0" presId="urn:microsoft.com/office/officeart/2005/8/layout/vList3"/>
    <dgm:cxn modelId="{9230BD89-3C64-4B7F-B691-A9D10E4C48A0}" type="presParOf" srcId="{42F40227-BE3B-4971-9782-49907372E458}" destId="{F62F8947-A94A-4965-B73C-C83A3F6FE292}" srcOrd="0" destOrd="0" presId="urn:microsoft.com/office/officeart/2005/8/layout/vList3"/>
    <dgm:cxn modelId="{492E57AA-E9B6-43FB-A13A-569C9ADA5BD7}" type="presParOf" srcId="{42F40227-BE3B-4971-9782-49907372E458}" destId="{87DE94A9-67B1-4E84-82C3-5C16CD55FE5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F0C0A5-9EB3-4493-BE7D-10262ADA7AF2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D601F13-C29C-4337-85B3-B4B4F175E180}">
      <dgm:prSet custT="1"/>
      <dgm:spPr/>
      <dgm:t>
        <a:bodyPr/>
        <a:lstStyle/>
        <a:p>
          <a:r>
            <a:rPr lang="en-US" sz="1800" b="1" i="0" baseline="0" dirty="0">
              <a:solidFill>
                <a:schemeClr val="accent1">
                  <a:lumMod val="75000"/>
                </a:schemeClr>
              </a:solidFill>
            </a:rPr>
            <a:t>Overtaking Intention Detection and Signal Transmission</a:t>
          </a:r>
        </a:p>
        <a:p>
          <a:r>
            <a:rPr lang="en-US" sz="2000" b="1" i="0" baseline="0" dirty="0" err="1"/>
            <a:t>Objective</a:t>
          </a:r>
          <a:r>
            <a:rPr lang="en-US" sz="1800" b="0" i="0" baseline="0" dirty="0" err="1"/>
            <a:t>:Detect</a:t>
          </a:r>
          <a:r>
            <a:rPr lang="en-US" sz="1800" b="0" i="0" baseline="0" dirty="0"/>
            <a:t> overtaking intentions and transmit this information to nearby vehicles to alert them of potential hazards. </a:t>
          </a:r>
          <a:r>
            <a:rPr lang="en-US" sz="1800" b="1" i="0" baseline="0" dirty="0"/>
            <a:t>Functional Component</a:t>
          </a:r>
          <a:r>
            <a:rPr lang="en-US" sz="1800" b="0" i="0" baseline="0" dirty="0"/>
            <a:t>: Microcontroller, GPS data, LoRa module (SX1272).</a:t>
          </a:r>
          <a:endParaRPr lang="en-US" sz="1800" dirty="0"/>
        </a:p>
      </dgm:t>
    </dgm:pt>
    <dgm:pt modelId="{719E68A1-2EBA-40A9-B611-3A1937CF5D31}" type="parTrans" cxnId="{F5932ECF-35D6-49A5-9F4B-5B304728A6A7}">
      <dgm:prSet/>
      <dgm:spPr/>
      <dgm:t>
        <a:bodyPr/>
        <a:lstStyle/>
        <a:p>
          <a:endParaRPr lang="en-US"/>
        </a:p>
      </dgm:t>
    </dgm:pt>
    <dgm:pt modelId="{DA4E7E53-B5AB-44DF-85EB-B062BC02A109}" type="sibTrans" cxnId="{F5932ECF-35D6-49A5-9F4B-5B304728A6A7}">
      <dgm:prSet/>
      <dgm:spPr/>
      <dgm:t>
        <a:bodyPr/>
        <a:lstStyle/>
        <a:p>
          <a:endParaRPr lang="en-US"/>
        </a:p>
      </dgm:t>
    </dgm:pt>
    <dgm:pt modelId="{0CA228B1-9D6D-4928-820B-7A73859F66DE}">
      <dgm:prSet custT="1"/>
      <dgm:spPr/>
      <dgm:t>
        <a:bodyPr/>
        <a:lstStyle/>
        <a:p>
          <a:r>
            <a:rPr lang="en-US" sz="1800" b="1" i="0" baseline="0" dirty="0">
              <a:solidFill>
                <a:schemeClr val="accent1">
                  <a:lumMod val="75000"/>
                </a:schemeClr>
              </a:solidFill>
            </a:rPr>
            <a:t>Signal Reception and Processing by</a:t>
          </a:r>
        </a:p>
        <a:p>
          <a:r>
            <a:rPr lang="en-US" sz="1800" b="1" i="0" baseline="0" dirty="0">
              <a:solidFill>
                <a:schemeClr val="accent1">
                  <a:lumMod val="75000"/>
                </a:schemeClr>
              </a:solidFill>
            </a:rPr>
            <a:t> Nearby Vehicles</a:t>
          </a:r>
        </a:p>
        <a:p>
          <a:r>
            <a:rPr lang="en-US" sz="2000" b="1" i="0" baseline="0" dirty="0"/>
            <a:t>Objective</a:t>
          </a:r>
          <a:r>
            <a:rPr lang="en-US" sz="1800" b="1" i="0" baseline="0" dirty="0"/>
            <a:t>:</a:t>
          </a:r>
          <a:r>
            <a:rPr lang="en-US" sz="1800" b="0" i="0" baseline="0" dirty="0"/>
            <a:t> Ensure nearby vehicles can receive and process overtaking signals to determine the position and speed of the overtaking vehicle. </a:t>
          </a:r>
          <a:r>
            <a:rPr lang="en-US" sz="1800" b="1" i="0" baseline="0" dirty="0"/>
            <a:t>Functional Component</a:t>
          </a:r>
          <a:r>
            <a:rPr lang="en-US" sz="1800" b="0" i="0" baseline="0" dirty="0"/>
            <a:t>: LoRa module (SX1272), Microcontroller.</a:t>
          </a:r>
          <a:endParaRPr lang="en-US" sz="1800" dirty="0"/>
        </a:p>
      </dgm:t>
    </dgm:pt>
    <dgm:pt modelId="{FD3981E0-2BD1-46E2-9F18-95C6CFBB4EDC}" type="parTrans" cxnId="{82992F83-A7EF-4686-83F9-1AB29852681A}">
      <dgm:prSet/>
      <dgm:spPr/>
      <dgm:t>
        <a:bodyPr/>
        <a:lstStyle/>
        <a:p>
          <a:endParaRPr lang="en-US"/>
        </a:p>
      </dgm:t>
    </dgm:pt>
    <dgm:pt modelId="{12C20561-0F2C-49EC-92A7-5AFA6F568053}" type="sibTrans" cxnId="{82992F83-A7EF-4686-83F9-1AB29852681A}">
      <dgm:prSet/>
      <dgm:spPr/>
      <dgm:t>
        <a:bodyPr/>
        <a:lstStyle/>
        <a:p>
          <a:endParaRPr lang="en-US"/>
        </a:p>
      </dgm:t>
    </dgm:pt>
    <dgm:pt modelId="{FE3A53F4-1ED5-4439-9481-8A53733A0A5E}">
      <dgm:prSet custT="1"/>
      <dgm:spPr/>
      <dgm:t>
        <a:bodyPr/>
        <a:lstStyle/>
        <a:p>
          <a:r>
            <a:rPr lang="en-US" sz="1800" b="1" i="0" baseline="0" dirty="0">
              <a:solidFill>
                <a:schemeClr val="accent1">
                  <a:lumMod val="75000"/>
                </a:schemeClr>
              </a:solidFill>
            </a:rPr>
            <a:t>Continuous Monitoring and Data Logging</a:t>
          </a:r>
          <a:r>
            <a:rPr lang="en-US" sz="1800" b="0" i="0" baseline="0" dirty="0">
              <a:solidFill>
                <a:schemeClr val="accent1">
                  <a:lumMod val="75000"/>
                </a:schemeClr>
              </a:solidFill>
            </a:rPr>
            <a:t> </a:t>
          </a:r>
        </a:p>
        <a:p>
          <a:r>
            <a:rPr lang="en-US" sz="2000" b="1" i="0" baseline="0" dirty="0"/>
            <a:t>Objective</a:t>
          </a:r>
          <a:r>
            <a:rPr lang="en-US" sz="1800" b="0" i="0" baseline="0" dirty="0"/>
            <a:t>: Continuously monitor the system's performance and log relevant data for analysis and future improvements. </a:t>
          </a:r>
          <a:r>
            <a:rPr lang="en-US" sz="1800" b="1" i="0" baseline="0" dirty="0"/>
            <a:t>Functional Component</a:t>
          </a:r>
          <a:r>
            <a:rPr lang="en-US" sz="1800" b="0" i="0" baseline="0" dirty="0"/>
            <a:t>: Microcontroller, Data storage (e.g., SD card module).</a:t>
          </a:r>
          <a:endParaRPr lang="en-US" sz="1800" dirty="0"/>
        </a:p>
      </dgm:t>
    </dgm:pt>
    <dgm:pt modelId="{B2F163A8-94E5-450A-9637-0AB27FAECB5F}" type="parTrans" cxnId="{2A2BEFCA-C384-4F35-AD08-4583DC5917AA}">
      <dgm:prSet/>
      <dgm:spPr/>
      <dgm:t>
        <a:bodyPr/>
        <a:lstStyle/>
        <a:p>
          <a:endParaRPr lang="en-US"/>
        </a:p>
      </dgm:t>
    </dgm:pt>
    <dgm:pt modelId="{9F08A24E-6D11-4552-BD19-89293A9758DC}" type="sibTrans" cxnId="{2A2BEFCA-C384-4F35-AD08-4583DC5917AA}">
      <dgm:prSet/>
      <dgm:spPr/>
      <dgm:t>
        <a:bodyPr/>
        <a:lstStyle/>
        <a:p>
          <a:endParaRPr lang="en-US"/>
        </a:p>
      </dgm:t>
    </dgm:pt>
    <dgm:pt modelId="{EF850A7B-DDEA-4995-8F3D-E150D8494CAD}">
      <dgm:prSet custT="1"/>
      <dgm:spPr/>
      <dgm:t>
        <a:bodyPr/>
        <a:lstStyle/>
        <a:p>
          <a:r>
            <a:rPr lang="en-US" sz="1800" b="1" i="0" baseline="0" dirty="0">
              <a:solidFill>
                <a:schemeClr val="accent1">
                  <a:lumMod val="75000"/>
                </a:schemeClr>
              </a:solidFill>
            </a:rPr>
            <a:t>Driver Alert Generation</a:t>
          </a:r>
        </a:p>
        <a:p>
          <a:r>
            <a:rPr lang="en-US" sz="2000" b="1" i="0" baseline="0" dirty="0"/>
            <a:t>Objective</a:t>
          </a:r>
          <a:r>
            <a:rPr lang="en-US" sz="1800" b="1" i="0" baseline="0" dirty="0"/>
            <a:t>:</a:t>
          </a:r>
          <a:r>
            <a:rPr lang="en-US" sz="1800" b="0" i="0" baseline="0" dirty="0"/>
            <a:t> Generate audio and visual alerts to inform drivers of the presence and intentions of nearby vehicles, especially during overtaking. </a:t>
          </a:r>
          <a:r>
            <a:rPr lang="en-US" sz="1800" b="1" i="0" baseline="0" dirty="0"/>
            <a:t>Functional Component</a:t>
          </a:r>
          <a:r>
            <a:rPr lang="en-US" sz="1800" b="0" i="0" baseline="0" dirty="0"/>
            <a:t>: Audio/Visual alert systems (e.g., buzzers, LEDs, dashboard notifications).</a:t>
          </a:r>
          <a:endParaRPr lang="en-US" sz="1800" dirty="0"/>
        </a:p>
      </dgm:t>
    </dgm:pt>
    <dgm:pt modelId="{0D601CF2-5428-4F0E-85C4-3BA7FE206712}" type="parTrans" cxnId="{05139C71-7332-4406-9E10-6C5DFFF69F42}">
      <dgm:prSet/>
      <dgm:spPr/>
      <dgm:t>
        <a:bodyPr/>
        <a:lstStyle/>
        <a:p>
          <a:endParaRPr lang="en-US"/>
        </a:p>
      </dgm:t>
    </dgm:pt>
    <dgm:pt modelId="{5EC43096-DD4F-432F-B944-F5378FC55B28}" type="sibTrans" cxnId="{05139C71-7332-4406-9E10-6C5DFFF69F42}">
      <dgm:prSet/>
      <dgm:spPr/>
      <dgm:t>
        <a:bodyPr/>
        <a:lstStyle/>
        <a:p>
          <a:endParaRPr lang="en-US"/>
        </a:p>
      </dgm:t>
    </dgm:pt>
    <dgm:pt modelId="{C58993E8-0BEE-4E4A-84E1-BEDC4EFF6AF9}" type="pres">
      <dgm:prSet presAssocID="{0EF0C0A5-9EB3-4493-BE7D-10262ADA7AF2}" presName="linearFlow" presStyleCnt="0">
        <dgm:presLayoutVars>
          <dgm:dir/>
          <dgm:resizeHandles val="exact"/>
        </dgm:presLayoutVars>
      </dgm:prSet>
      <dgm:spPr/>
    </dgm:pt>
    <dgm:pt modelId="{54652CE5-F222-4AEA-A34E-C603012A1153}" type="pres">
      <dgm:prSet presAssocID="{BD601F13-C29C-4337-85B3-B4B4F175E180}" presName="composite" presStyleCnt="0"/>
      <dgm:spPr/>
    </dgm:pt>
    <dgm:pt modelId="{71A43BB5-77CE-44DA-9053-2AE3D34F0836}" type="pres">
      <dgm:prSet presAssocID="{BD601F13-C29C-4337-85B3-B4B4F175E180}" presName="imgShp" presStyleLbl="fgImgPlace1" presStyleIdx="0" presStyleCnt="4" custLinFactNeighborX="-17429" custLinFactNeighborY="7696"/>
      <dgm:spPr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</dgm:spPr>
    </dgm:pt>
    <dgm:pt modelId="{B121C496-769D-49B2-B56F-67404A6A94BD}" type="pres">
      <dgm:prSet presAssocID="{BD601F13-C29C-4337-85B3-B4B4F175E180}" presName="txShp" presStyleLbl="node1" presStyleIdx="0" presStyleCnt="4" custScaleX="117540" custScaleY="139724">
        <dgm:presLayoutVars>
          <dgm:bulletEnabled val="1"/>
        </dgm:presLayoutVars>
      </dgm:prSet>
      <dgm:spPr/>
    </dgm:pt>
    <dgm:pt modelId="{092943B8-DA9F-4F82-9D37-D1F40E0A6FA9}" type="pres">
      <dgm:prSet presAssocID="{DA4E7E53-B5AB-44DF-85EB-B062BC02A109}" presName="spacing" presStyleCnt="0"/>
      <dgm:spPr/>
    </dgm:pt>
    <dgm:pt modelId="{CDC52769-C3A4-4790-A416-BF7CD7F254F8}" type="pres">
      <dgm:prSet presAssocID="{0CA228B1-9D6D-4928-820B-7A73859F66DE}" presName="composite" presStyleCnt="0"/>
      <dgm:spPr/>
    </dgm:pt>
    <dgm:pt modelId="{A0A1BC08-9F70-4144-96A1-C8C7B7B0409B}" type="pres">
      <dgm:prSet presAssocID="{0CA228B1-9D6D-4928-820B-7A73859F66DE}" presName="imgShp" presStyleLbl="fgImgPlace1" presStyleIdx="1" presStyleCnt="4" custLinFactNeighborX="-18738" custLinFactNeighborY="-3748"/>
      <dgm:spPr>
        <a:blipFill rotWithShape="1">
          <a:blip xmlns:r="http://schemas.openxmlformats.org/officeDocument/2006/relationships" r:embed="rId2"/>
          <a:srcRect/>
          <a:stretch>
            <a:fillRect l="-39000" r="-39000"/>
          </a:stretch>
        </a:blipFill>
      </dgm:spPr>
    </dgm:pt>
    <dgm:pt modelId="{EA936ED0-35CE-4866-9FF7-7E00D731F36B}" type="pres">
      <dgm:prSet presAssocID="{0CA228B1-9D6D-4928-820B-7A73859F66DE}" presName="txShp" presStyleLbl="node1" presStyleIdx="1" presStyleCnt="4" custScaleX="118195" custScaleY="149292">
        <dgm:presLayoutVars>
          <dgm:bulletEnabled val="1"/>
        </dgm:presLayoutVars>
      </dgm:prSet>
      <dgm:spPr/>
    </dgm:pt>
    <dgm:pt modelId="{5E2F2675-30DE-4AF8-BF83-EA884C9E1011}" type="pres">
      <dgm:prSet presAssocID="{12C20561-0F2C-49EC-92A7-5AFA6F568053}" presName="spacing" presStyleCnt="0"/>
      <dgm:spPr/>
    </dgm:pt>
    <dgm:pt modelId="{E13810F1-9632-44C0-889C-9CA743EC5FFC}" type="pres">
      <dgm:prSet presAssocID="{EF850A7B-DDEA-4995-8F3D-E150D8494CAD}" presName="composite" presStyleCnt="0"/>
      <dgm:spPr/>
    </dgm:pt>
    <dgm:pt modelId="{6A907A65-BAFC-42C4-A56C-6AB3930F2B0A}" type="pres">
      <dgm:prSet presAssocID="{EF850A7B-DDEA-4995-8F3D-E150D8494CAD}" presName="imgShp" presStyleLbl="fgImgPlace1" presStyleIdx="2" presStyleCnt="4" custLinFactNeighborX="-16952" custLinFactNeighborY="3367"/>
      <dgm:spPr>
        <a:blipFill rotWithShape="1"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A590F184-4444-42F2-B352-8590427ECF20}" type="pres">
      <dgm:prSet presAssocID="{EF850A7B-DDEA-4995-8F3D-E150D8494CAD}" presName="txShp" presStyleLbl="node1" presStyleIdx="2" presStyleCnt="4" custScaleX="120192" custScaleY="129808">
        <dgm:presLayoutVars>
          <dgm:bulletEnabled val="1"/>
        </dgm:presLayoutVars>
      </dgm:prSet>
      <dgm:spPr/>
    </dgm:pt>
    <dgm:pt modelId="{1E96809F-3439-484A-A500-4A656C02042B}" type="pres">
      <dgm:prSet presAssocID="{5EC43096-DD4F-432F-B944-F5378FC55B28}" presName="spacing" presStyleCnt="0"/>
      <dgm:spPr/>
    </dgm:pt>
    <dgm:pt modelId="{42F40227-BE3B-4971-9782-49907372E458}" type="pres">
      <dgm:prSet presAssocID="{FE3A53F4-1ED5-4439-9481-8A53733A0A5E}" presName="composite" presStyleCnt="0"/>
      <dgm:spPr/>
    </dgm:pt>
    <dgm:pt modelId="{F62F8947-A94A-4965-B73C-C83A3F6FE292}" type="pres">
      <dgm:prSet presAssocID="{FE3A53F4-1ED5-4439-9481-8A53733A0A5E}" presName="imgShp" presStyleLbl="fgImgPlace1" presStyleIdx="3" presStyleCnt="4" custLinFactNeighborX="-14990" custLinFactNeighborY="937"/>
      <dgm:spPr>
        <a:blipFill rotWithShape="1">
          <a:blip xmlns:r="http://schemas.openxmlformats.org/officeDocument/2006/relationships" r:embed="rId4"/>
          <a:srcRect/>
          <a:stretch>
            <a:fillRect l="-31000" r="-31000"/>
          </a:stretch>
        </a:blipFill>
      </dgm:spPr>
    </dgm:pt>
    <dgm:pt modelId="{87DE94A9-67B1-4E84-82C3-5C16CD55FE57}" type="pres">
      <dgm:prSet presAssocID="{FE3A53F4-1ED5-4439-9481-8A53733A0A5E}" presName="txShp" presStyleLbl="node1" presStyleIdx="3" presStyleCnt="4" custScaleX="118860" custScaleY="124051">
        <dgm:presLayoutVars>
          <dgm:bulletEnabled val="1"/>
        </dgm:presLayoutVars>
      </dgm:prSet>
      <dgm:spPr/>
    </dgm:pt>
  </dgm:ptLst>
  <dgm:cxnLst>
    <dgm:cxn modelId="{94E1392A-94E5-40E6-BA5E-0DCE4B76BA6E}" type="presOf" srcId="{BD601F13-C29C-4337-85B3-B4B4F175E180}" destId="{B121C496-769D-49B2-B56F-67404A6A94BD}" srcOrd="0" destOrd="0" presId="urn:microsoft.com/office/officeart/2005/8/layout/vList3"/>
    <dgm:cxn modelId="{3B0DD25E-B7AB-4165-A967-EE2396A8C1E8}" type="presOf" srcId="{0EF0C0A5-9EB3-4493-BE7D-10262ADA7AF2}" destId="{C58993E8-0BEE-4E4A-84E1-BEDC4EFF6AF9}" srcOrd="0" destOrd="0" presId="urn:microsoft.com/office/officeart/2005/8/layout/vList3"/>
    <dgm:cxn modelId="{05139C71-7332-4406-9E10-6C5DFFF69F42}" srcId="{0EF0C0A5-9EB3-4493-BE7D-10262ADA7AF2}" destId="{EF850A7B-DDEA-4995-8F3D-E150D8494CAD}" srcOrd="2" destOrd="0" parTransId="{0D601CF2-5428-4F0E-85C4-3BA7FE206712}" sibTransId="{5EC43096-DD4F-432F-B944-F5378FC55B28}"/>
    <dgm:cxn modelId="{82992F83-A7EF-4686-83F9-1AB29852681A}" srcId="{0EF0C0A5-9EB3-4493-BE7D-10262ADA7AF2}" destId="{0CA228B1-9D6D-4928-820B-7A73859F66DE}" srcOrd="1" destOrd="0" parTransId="{FD3981E0-2BD1-46E2-9F18-95C6CFBB4EDC}" sibTransId="{12C20561-0F2C-49EC-92A7-5AFA6F568053}"/>
    <dgm:cxn modelId="{FDF494A8-67C6-4B08-87A2-96CADE05FBC9}" type="presOf" srcId="{EF850A7B-DDEA-4995-8F3D-E150D8494CAD}" destId="{A590F184-4444-42F2-B352-8590427ECF20}" srcOrd="0" destOrd="0" presId="urn:microsoft.com/office/officeart/2005/8/layout/vList3"/>
    <dgm:cxn modelId="{5701B7B2-0BE0-48E6-A7E4-A41060411596}" type="presOf" srcId="{0CA228B1-9D6D-4928-820B-7A73859F66DE}" destId="{EA936ED0-35CE-4866-9FF7-7E00D731F36B}" srcOrd="0" destOrd="0" presId="urn:microsoft.com/office/officeart/2005/8/layout/vList3"/>
    <dgm:cxn modelId="{2A2BEFCA-C384-4F35-AD08-4583DC5917AA}" srcId="{0EF0C0A5-9EB3-4493-BE7D-10262ADA7AF2}" destId="{FE3A53F4-1ED5-4439-9481-8A53733A0A5E}" srcOrd="3" destOrd="0" parTransId="{B2F163A8-94E5-450A-9637-0AB27FAECB5F}" sibTransId="{9F08A24E-6D11-4552-BD19-89293A9758DC}"/>
    <dgm:cxn modelId="{F5932ECF-35D6-49A5-9F4B-5B304728A6A7}" srcId="{0EF0C0A5-9EB3-4493-BE7D-10262ADA7AF2}" destId="{BD601F13-C29C-4337-85B3-B4B4F175E180}" srcOrd="0" destOrd="0" parTransId="{719E68A1-2EBA-40A9-B611-3A1937CF5D31}" sibTransId="{DA4E7E53-B5AB-44DF-85EB-B062BC02A109}"/>
    <dgm:cxn modelId="{A0A346EE-CF2C-4562-A2A9-C3C6645786AC}" type="presOf" srcId="{FE3A53F4-1ED5-4439-9481-8A53733A0A5E}" destId="{87DE94A9-67B1-4E84-82C3-5C16CD55FE57}" srcOrd="0" destOrd="0" presId="urn:microsoft.com/office/officeart/2005/8/layout/vList3"/>
    <dgm:cxn modelId="{FBD38B62-8404-459B-8F51-3A02D7804601}" type="presParOf" srcId="{C58993E8-0BEE-4E4A-84E1-BEDC4EFF6AF9}" destId="{54652CE5-F222-4AEA-A34E-C603012A1153}" srcOrd="0" destOrd="0" presId="urn:microsoft.com/office/officeart/2005/8/layout/vList3"/>
    <dgm:cxn modelId="{70EF88DF-7609-4ACA-91C0-BFDEC213BA41}" type="presParOf" srcId="{54652CE5-F222-4AEA-A34E-C603012A1153}" destId="{71A43BB5-77CE-44DA-9053-2AE3D34F0836}" srcOrd="0" destOrd="0" presId="urn:microsoft.com/office/officeart/2005/8/layout/vList3"/>
    <dgm:cxn modelId="{89132BEA-15E5-487E-97D0-742D831481BD}" type="presParOf" srcId="{54652CE5-F222-4AEA-A34E-C603012A1153}" destId="{B121C496-769D-49B2-B56F-67404A6A94BD}" srcOrd="1" destOrd="0" presId="urn:microsoft.com/office/officeart/2005/8/layout/vList3"/>
    <dgm:cxn modelId="{E4FFA416-2346-4838-9D82-AC3058FC0485}" type="presParOf" srcId="{C58993E8-0BEE-4E4A-84E1-BEDC4EFF6AF9}" destId="{092943B8-DA9F-4F82-9D37-D1F40E0A6FA9}" srcOrd="1" destOrd="0" presId="urn:microsoft.com/office/officeart/2005/8/layout/vList3"/>
    <dgm:cxn modelId="{C3B8DAC2-7AD9-4D99-844A-73C4A4D0FABE}" type="presParOf" srcId="{C58993E8-0BEE-4E4A-84E1-BEDC4EFF6AF9}" destId="{CDC52769-C3A4-4790-A416-BF7CD7F254F8}" srcOrd="2" destOrd="0" presId="urn:microsoft.com/office/officeart/2005/8/layout/vList3"/>
    <dgm:cxn modelId="{17A216A4-9195-40E3-AEF2-57AF7104220C}" type="presParOf" srcId="{CDC52769-C3A4-4790-A416-BF7CD7F254F8}" destId="{A0A1BC08-9F70-4144-96A1-C8C7B7B0409B}" srcOrd="0" destOrd="0" presId="urn:microsoft.com/office/officeart/2005/8/layout/vList3"/>
    <dgm:cxn modelId="{BD6C7513-8FB9-4484-BB1A-1AB4E59DA566}" type="presParOf" srcId="{CDC52769-C3A4-4790-A416-BF7CD7F254F8}" destId="{EA936ED0-35CE-4866-9FF7-7E00D731F36B}" srcOrd="1" destOrd="0" presId="urn:microsoft.com/office/officeart/2005/8/layout/vList3"/>
    <dgm:cxn modelId="{103AADE4-CBB5-4F61-BCB0-7662D9970E53}" type="presParOf" srcId="{C58993E8-0BEE-4E4A-84E1-BEDC4EFF6AF9}" destId="{5E2F2675-30DE-4AF8-BF83-EA884C9E1011}" srcOrd="3" destOrd="0" presId="urn:microsoft.com/office/officeart/2005/8/layout/vList3"/>
    <dgm:cxn modelId="{56F8B6FF-7778-4601-807B-3A33637064FE}" type="presParOf" srcId="{C58993E8-0BEE-4E4A-84E1-BEDC4EFF6AF9}" destId="{E13810F1-9632-44C0-889C-9CA743EC5FFC}" srcOrd="4" destOrd="0" presId="urn:microsoft.com/office/officeart/2005/8/layout/vList3"/>
    <dgm:cxn modelId="{3D63FAE4-9D0B-49CA-95C1-BFBFEC5F7E41}" type="presParOf" srcId="{E13810F1-9632-44C0-889C-9CA743EC5FFC}" destId="{6A907A65-BAFC-42C4-A56C-6AB3930F2B0A}" srcOrd="0" destOrd="0" presId="urn:microsoft.com/office/officeart/2005/8/layout/vList3"/>
    <dgm:cxn modelId="{F2933F90-C7D2-4E5D-8A16-CC5432A172B7}" type="presParOf" srcId="{E13810F1-9632-44C0-889C-9CA743EC5FFC}" destId="{A590F184-4444-42F2-B352-8590427ECF20}" srcOrd="1" destOrd="0" presId="urn:microsoft.com/office/officeart/2005/8/layout/vList3"/>
    <dgm:cxn modelId="{E9211505-7FD4-4718-8A80-BADB6FA7591C}" type="presParOf" srcId="{C58993E8-0BEE-4E4A-84E1-BEDC4EFF6AF9}" destId="{1E96809F-3439-484A-A500-4A656C02042B}" srcOrd="5" destOrd="0" presId="urn:microsoft.com/office/officeart/2005/8/layout/vList3"/>
    <dgm:cxn modelId="{BF8A4AAD-80B7-4DCE-9EE6-A185819B7EEF}" type="presParOf" srcId="{C58993E8-0BEE-4E4A-84E1-BEDC4EFF6AF9}" destId="{42F40227-BE3B-4971-9782-49907372E458}" srcOrd="6" destOrd="0" presId="urn:microsoft.com/office/officeart/2005/8/layout/vList3"/>
    <dgm:cxn modelId="{9230BD89-3C64-4B7F-B691-A9D10E4C48A0}" type="presParOf" srcId="{42F40227-BE3B-4971-9782-49907372E458}" destId="{F62F8947-A94A-4965-B73C-C83A3F6FE292}" srcOrd="0" destOrd="0" presId="urn:microsoft.com/office/officeart/2005/8/layout/vList3"/>
    <dgm:cxn modelId="{492E57AA-E9B6-43FB-A13A-569C9ADA5BD7}" type="presParOf" srcId="{42F40227-BE3B-4971-9782-49907372E458}" destId="{87DE94A9-67B1-4E84-82C3-5C16CD55FE5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1C496-769D-49B2-B56F-67404A6A94BD}">
      <dsp:nvSpPr>
        <dsp:cNvPr id="0" name=""/>
        <dsp:cNvSpPr/>
      </dsp:nvSpPr>
      <dsp:spPr>
        <a:xfrm rot="10800000">
          <a:off x="1002002" y="365"/>
          <a:ext cx="6412386" cy="193123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03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baseline="0" dirty="0">
              <a:solidFill>
                <a:schemeClr val="accent1">
                  <a:lumMod val="75000"/>
                </a:schemeClr>
              </a:solidFill>
            </a:rPr>
            <a:t>System Initialization and Configuration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baseline="0" dirty="0"/>
            <a:t>Objective</a:t>
          </a:r>
          <a:r>
            <a:rPr lang="en-US" sz="1800" b="0" i="1" kern="1200" baseline="0" dirty="0"/>
            <a:t>:</a:t>
          </a:r>
          <a:r>
            <a:rPr lang="en-US" sz="1800" b="0" i="0" kern="1200" baseline="0" dirty="0"/>
            <a:t> Ensure the microcontroller and communication modules are correctly initialized and configured for optimal performance. </a:t>
          </a:r>
          <a:r>
            <a:rPr lang="en-US" sz="1800" b="1" i="1" kern="1200" baseline="0" dirty="0"/>
            <a:t>Functional Component</a:t>
          </a:r>
          <a:r>
            <a:rPr lang="en-US" sz="1800" b="0" i="1" kern="1200" baseline="0" dirty="0"/>
            <a:t>:</a:t>
          </a:r>
          <a:r>
            <a:rPr lang="en-US" sz="1800" b="0" i="0" kern="1200" baseline="0" dirty="0"/>
            <a:t> Microcontroller, GPS module (NEO-6M), LoRa module (SX1272).</a:t>
          </a:r>
          <a:endParaRPr lang="en-US" sz="1800" kern="1200" dirty="0"/>
        </a:p>
      </dsp:txBody>
      <dsp:txXfrm rot="10800000">
        <a:off x="1484811" y="365"/>
        <a:ext cx="5929577" cy="1931236"/>
      </dsp:txXfrm>
    </dsp:sp>
    <dsp:sp modelId="{71A43BB5-77CE-44DA-9053-2AE3D34F0836}">
      <dsp:nvSpPr>
        <dsp:cNvPr id="0" name=""/>
        <dsp:cNvSpPr/>
      </dsp:nvSpPr>
      <dsp:spPr>
        <a:xfrm>
          <a:off x="548459" y="381266"/>
          <a:ext cx="1382179" cy="1382179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17000" b="-17000"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936ED0-35CE-4866-9FF7-7E00D731F36B}">
      <dsp:nvSpPr>
        <dsp:cNvPr id="0" name=""/>
        <dsp:cNvSpPr/>
      </dsp:nvSpPr>
      <dsp:spPr>
        <a:xfrm rot="10800000">
          <a:off x="975202" y="2344193"/>
          <a:ext cx="6448120" cy="173930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03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baseline="0" dirty="0">
              <a:solidFill>
                <a:schemeClr val="accent1">
                  <a:lumMod val="75000"/>
                </a:schemeClr>
              </a:solidFill>
            </a:rPr>
            <a:t>GPS Signal Acquisition and Data Parsing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baseline="0" dirty="0"/>
            <a:t>Objective:</a:t>
          </a:r>
          <a:r>
            <a:rPr lang="en-US" sz="2000" b="0" i="0" kern="1200" baseline="0" dirty="0"/>
            <a:t> Accurately acquire and parse GPS data to determine the vehicle's current location and speed. </a:t>
          </a:r>
          <a:r>
            <a:rPr lang="en-US" sz="2000" b="1" i="1" kern="1200" baseline="0" dirty="0"/>
            <a:t>Functional Component:</a:t>
          </a:r>
          <a:r>
            <a:rPr lang="en-US" sz="2000" b="1" i="0" kern="1200" baseline="0" dirty="0"/>
            <a:t> </a:t>
          </a:r>
          <a:r>
            <a:rPr lang="en-US" sz="2000" b="0" i="0" kern="1200" baseline="0" dirty="0"/>
            <a:t>GPS module (NEO-6M), Microcontroller.</a:t>
          </a:r>
          <a:endParaRPr lang="en-US" sz="2000" kern="1200" dirty="0"/>
        </a:p>
      </dsp:txBody>
      <dsp:txXfrm rot="10800000">
        <a:off x="1410029" y="2344193"/>
        <a:ext cx="6013293" cy="1739307"/>
      </dsp:txXfrm>
    </dsp:sp>
    <dsp:sp modelId="{A0A1BC08-9F70-4144-96A1-C8C7B7B0409B}">
      <dsp:nvSpPr>
        <dsp:cNvPr id="0" name=""/>
        <dsp:cNvSpPr/>
      </dsp:nvSpPr>
      <dsp:spPr>
        <a:xfrm>
          <a:off x="521433" y="2470952"/>
          <a:ext cx="1382179" cy="1382179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BBDC64-8ABE-4165-838A-1FD59C88F410}">
      <dsp:nvSpPr>
        <dsp:cNvPr id="0" name=""/>
        <dsp:cNvSpPr/>
      </dsp:nvSpPr>
      <dsp:spPr>
        <a:xfrm rot="10800000">
          <a:off x="1056707" y="4496091"/>
          <a:ext cx="6339446" cy="1721642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03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>
              <a:solidFill>
                <a:schemeClr val="accent1">
                  <a:lumMod val="75000"/>
                </a:schemeClr>
              </a:solidFill>
            </a:rPr>
            <a:t>Vehicle Position and Speed Calculation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 </a:t>
          </a:r>
          <a:r>
            <a:rPr lang="en-US" sz="1800" b="1" i="0" kern="1200" baseline="0" dirty="0"/>
            <a:t>Objective</a:t>
          </a:r>
          <a:r>
            <a:rPr lang="en-US" sz="2000" b="1" i="0" kern="1200" baseline="0" dirty="0"/>
            <a:t>: </a:t>
          </a:r>
          <a:r>
            <a:rPr lang="en-US" sz="2000" b="0" i="0" kern="1200" baseline="0" dirty="0"/>
            <a:t>Calculate precise vehicle position and speed in real-time to provide accurate data for communication. </a:t>
          </a:r>
          <a:r>
            <a:rPr lang="en-US" sz="2000" b="1" i="0" kern="1200" baseline="0" dirty="0"/>
            <a:t>Functional Component</a:t>
          </a:r>
          <a:r>
            <a:rPr lang="en-US" sz="2000" b="0" i="0" kern="1200" baseline="0" dirty="0"/>
            <a:t>: Microcontroller, GPS data.4. </a:t>
          </a:r>
          <a:endParaRPr lang="en-US" sz="2000" kern="1200" dirty="0"/>
        </a:p>
      </dsp:txBody>
      <dsp:txXfrm rot="10800000">
        <a:off x="1487117" y="4496091"/>
        <a:ext cx="5909036" cy="1721642"/>
      </dsp:txXfrm>
    </dsp:sp>
    <dsp:sp modelId="{A73C40A7-BF3C-4687-B9DD-6BA00F3A2B09}">
      <dsp:nvSpPr>
        <dsp:cNvPr id="0" name=""/>
        <dsp:cNvSpPr/>
      </dsp:nvSpPr>
      <dsp:spPr>
        <a:xfrm>
          <a:off x="639259" y="4678773"/>
          <a:ext cx="1382179" cy="1382179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DE94A9-67B1-4E84-82C3-5C16CD55FE57}">
      <dsp:nvSpPr>
        <dsp:cNvPr id="0" name=""/>
        <dsp:cNvSpPr/>
      </dsp:nvSpPr>
      <dsp:spPr>
        <a:xfrm rot="10800000">
          <a:off x="947993" y="6630324"/>
          <a:ext cx="6484399" cy="171460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03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>
              <a:solidFill>
                <a:schemeClr val="accent1">
                  <a:lumMod val="75000"/>
                </a:schemeClr>
              </a:solidFill>
            </a:rPr>
            <a:t>V2V Communication Establishment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Objective</a:t>
          </a:r>
          <a:r>
            <a:rPr lang="en-US" sz="1800" b="0" i="0" kern="1200" baseline="0" dirty="0"/>
            <a:t>: Establish a reliable communication link between vehicles using the LoRa module to transmit and receive data. </a:t>
          </a:r>
          <a:r>
            <a:rPr lang="en-US" sz="1800" b="1" i="0" kern="1200" baseline="0" dirty="0"/>
            <a:t>Functional Component</a:t>
          </a:r>
          <a:r>
            <a:rPr lang="en-US" sz="1800" b="0" i="0" kern="1200" baseline="0" dirty="0"/>
            <a:t>: LoRa module (SX1272), Microcontroller.</a:t>
          </a:r>
          <a:endParaRPr lang="en-US" sz="1800" kern="1200" dirty="0"/>
        </a:p>
      </dsp:txBody>
      <dsp:txXfrm rot="10800000">
        <a:off x="1376645" y="6630324"/>
        <a:ext cx="6055747" cy="1714607"/>
      </dsp:txXfrm>
    </dsp:sp>
    <dsp:sp modelId="{F62F8947-A94A-4965-B73C-C83A3F6FE292}">
      <dsp:nvSpPr>
        <dsp:cNvPr id="0" name=""/>
        <dsp:cNvSpPr/>
      </dsp:nvSpPr>
      <dsp:spPr>
        <a:xfrm>
          <a:off x="564167" y="6809489"/>
          <a:ext cx="1382179" cy="1382179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31000" r="-31000"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1C496-769D-49B2-B56F-67404A6A94BD}">
      <dsp:nvSpPr>
        <dsp:cNvPr id="0" name=""/>
        <dsp:cNvSpPr/>
      </dsp:nvSpPr>
      <dsp:spPr>
        <a:xfrm rot="10800000">
          <a:off x="986235" y="1446"/>
          <a:ext cx="6412386" cy="1843112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69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>
              <a:solidFill>
                <a:schemeClr val="accent1">
                  <a:lumMod val="75000"/>
                </a:schemeClr>
              </a:solidFill>
            </a:rPr>
            <a:t>Overtaking Intention Detection and Signal Transmission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 err="1"/>
            <a:t>Objective</a:t>
          </a:r>
          <a:r>
            <a:rPr lang="en-US" sz="1800" b="0" i="0" kern="1200" baseline="0" dirty="0" err="1"/>
            <a:t>:Detect</a:t>
          </a:r>
          <a:r>
            <a:rPr lang="en-US" sz="1800" b="0" i="0" kern="1200" baseline="0" dirty="0"/>
            <a:t> overtaking intentions and transmit this information to nearby vehicles to alert them of potential hazards. </a:t>
          </a:r>
          <a:r>
            <a:rPr lang="en-US" sz="1800" b="1" i="0" kern="1200" baseline="0" dirty="0"/>
            <a:t>Functional Component</a:t>
          </a:r>
          <a:r>
            <a:rPr lang="en-US" sz="1800" b="0" i="0" kern="1200" baseline="0" dirty="0"/>
            <a:t>: Microcontroller, GPS data, LoRa module (SX1272).</a:t>
          </a:r>
          <a:endParaRPr lang="en-US" sz="1800" kern="1200" dirty="0"/>
        </a:p>
      </dsp:txBody>
      <dsp:txXfrm rot="10800000">
        <a:off x="1447013" y="1446"/>
        <a:ext cx="5951608" cy="1843112"/>
      </dsp:txXfrm>
    </dsp:sp>
    <dsp:sp modelId="{71A43BB5-77CE-44DA-9053-2AE3D34F0836}">
      <dsp:nvSpPr>
        <dsp:cNvPr id="0" name=""/>
        <dsp:cNvSpPr/>
      </dsp:nvSpPr>
      <dsp:spPr>
        <a:xfrm>
          <a:off x="575219" y="364966"/>
          <a:ext cx="1319109" cy="1319109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936ED0-35CE-4866-9FF7-7E00D731F36B}">
      <dsp:nvSpPr>
        <dsp:cNvPr id="0" name=""/>
        <dsp:cNvSpPr/>
      </dsp:nvSpPr>
      <dsp:spPr>
        <a:xfrm rot="10800000">
          <a:off x="959435" y="2238322"/>
          <a:ext cx="6448120" cy="196932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69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>
              <a:solidFill>
                <a:schemeClr val="accent1">
                  <a:lumMod val="75000"/>
                </a:schemeClr>
              </a:solidFill>
            </a:rPr>
            <a:t>Signal Reception and Processing by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>
              <a:solidFill>
                <a:schemeClr val="accent1">
                  <a:lumMod val="75000"/>
                </a:schemeClr>
              </a:solidFill>
            </a:rPr>
            <a:t> Nearby Vehicles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Objective</a:t>
          </a:r>
          <a:r>
            <a:rPr lang="en-US" sz="1800" b="1" i="0" kern="1200" baseline="0" dirty="0"/>
            <a:t>:</a:t>
          </a:r>
          <a:r>
            <a:rPr lang="en-US" sz="1800" b="0" i="0" kern="1200" baseline="0" dirty="0"/>
            <a:t> Ensure nearby vehicles can receive and process overtaking signals to determine the position and speed of the overtaking vehicle. </a:t>
          </a:r>
          <a:r>
            <a:rPr lang="en-US" sz="1800" b="1" i="0" kern="1200" baseline="0" dirty="0"/>
            <a:t>Functional Component</a:t>
          </a:r>
          <a:r>
            <a:rPr lang="en-US" sz="1800" b="0" i="0" kern="1200" baseline="0" dirty="0"/>
            <a:t>: LoRa module (SX1272), Microcontroller.</a:t>
          </a:r>
          <a:endParaRPr lang="en-US" sz="1800" kern="1200" dirty="0"/>
        </a:p>
      </dsp:txBody>
      <dsp:txXfrm rot="10800000">
        <a:off x="1451766" y="2238322"/>
        <a:ext cx="5955789" cy="1969324"/>
      </dsp:txXfrm>
    </dsp:sp>
    <dsp:sp modelId="{A0A1BC08-9F70-4144-96A1-C8C7B7B0409B}">
      <dsp:nvSpPr>
        <dsp:cNvPr id="0" name=""/>
        <dsp:cNvSpPr/>
      </dsp:nvSpPr>
      <dsp:spPr>
        <a:xfrm>
          <a:off x="549019" y="2513989"/>
          <a:ext cx="1319109" cy="1319109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39000" r="-39000"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90F184-4444-42F2-B352-8590427ECF20}">
      <dsp:nvSpPr>
        <dsp:cNvPr id="0" name=""/>
        <dsp:cNvSpPr/>
      </dsp:nvSpPr>
      <dsp:spPr>
        <a:xfrm rot="10800000">
          <a:off x="877725" y="4601410"/>
          <a:ext cx="6557066" cy="171230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69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>
              <a:solidFill>
                <a:schemeClr val="accent1">
                  <a:lumMod val="75000"/>
                </a:schemeClr>
              </a:solidFill>
            </a:rPr>
            <a:t>Driver Alert Generation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Objective</a:t>
          </a:r>
          <a:r>
            <a:rPr lang="en-US" sz="1800" b="1" i="0" kern="1200" baseline="0" dirty="0"/>
            <a:t>:</a:t>
          </a:r>
          <a:r>
            <a:rPr lang="en-US" sz="1800" b="0" i="0" kern="1200" baseline="0" dirty="0"/>
            <a:t> Generate audio and visual alerts to inform drivers of the presence and intentions of nearby vehicles, especially during overtaking. </a:t>
          </a:r>
          <a:r>
            <a:rPr lang="en-US" sz="1800" b="1" i="0" kern="1200" baseline="0" dirty="0"/>
            <a:t>Functional Component</a:t>
          </a:r>
          <a:r>
            <a:rPr lang="en-US" sz="1800" b="0" i="0" kern="1200" baseline="0" dirty="0"/>
            <a:t>: Audio/Visual alert systems (e.g., buzzers, LEDs, dashboard notifications).</a:t>
          </a:r>
          <a:endParaRPr lang="en-US" sz="1800" kern="1200" dirty="0"/>
        </a:p>
      </dsp:txBody>
      <dsp:txXfrm rot="10800000">
        <a:off x="1305802" y="4601410"/>
        <a:ext cx="6128989" cy="1712309"/>
      </dsp:txXfrm>
    </dsp:sp>
    <dsp:sp modelId="{6A907A65-BAFC-42C4-A56C-6AB3930F2B0A}">
      <dsp:nvSpPr>
        <dsp:cNvPr id="0" name=""/>
        <dsp:cNvSpPr/>
      </dsp:nvSpPr>
      <dsp:spPr>
        <a:xfrm>
          <a:off x="545341" y="4842425"/>
          <a:ext cx="1319109" cy="1319109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5000" r="-25000"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DE94A9-67B1-4E84-82C3-5C16CD55FE57}">
      <dsp:nvSpPr>
        <dsp:cNvPr id="0" name=""/>
        <dsp:cNvSpPr/>
      </dsp:nvSpPr>
      <dsp:spPr>
        <a:xfrm rot="10800000">
          <a:off x="932225" y="6707483"/>
          <a:ext cx="6484399" cy="163636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69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>
              <a:solidFill>
                <a:schemeClr val="accent1">
                  <a:lumMod val="75000"/>
                </a:schemeClr>
              </a:solidFill>
            </a:rPr>
            <a:t>Continuous Monitoring and Data Logging</a:t>
          </a:r>
          <a:r>
            <a:rPr lang="en-US" sz="1800" b="0" i="0" kern="1200" baseline="0" dirty="0">
              <a:solidFill>
                <a:schemeClr val="accent1">
                  <a:lumMod val="75000"/>
                </a:schemeClr>
              </a:solidFill>
            </a:rPr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Objective</a:t>
          </a:r>
          <a:r>
            <a:rPr lang="en-US" sz="1800" b="0" i="0" kern="1200" baseline="0" dirty="0"/>
            <a:t>: Continuously monitor the system's performance and log relevant data for analysis and future improvements. </a:t>
          </a:r>
          <a:r>
            <a:rPr lang="en-US" sz="1800" b="1" i="0" kern="1200" baseline="0" dirty="0"/>
            <a:t>Functional Component</a:t>
          </a:r>
          <a:r>
            <a:rPr lang="en-US" sz="1800" b="0" i="0" kern="1200" baseline="0" dirty="0"/>
            <a:t>: Microcontroller, Data storage (e.g., SD card module).</a:t>
          </a:r>
          <a:endParaRPr lang="en-US" sz="1800" kern="1200" dirty="0"/>
        </a:p>
      </dsp:txBody>
      <dsp:txXfrm rot="10800000">
        <a:off x="1341317" y="6707483"/>
        <a:ext cx="6075307" cy="1636368"/>
      </dsp:txXfrm>
    </dsp:sp>
    <dsp:sp modelId="{F62F8947-A94A-4965-B73C-C83A3F6FE292}">
      <dsp:nvSpPr>
        <dsp:cNvPr id="0" name=""/>
        <dsp:cNvSpPr/>
      </dsp:nvSpPr>
      <dsp:spPr>
        <a:xfrm>
          <a:off x="589389" y="6878473"/>
          <a:ext cx="1319109" cy="1319109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31000" r="-31000"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300916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43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747-6B38-4658-9C13-B5F098B829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Text">
            <a:extLst>
              <a:ext uri="{FF2B5EF4-FFF2-40B4-BE49-F238E27FC236}">
                <a16:creationId xmlns:a16="http://schemas.microsoft.com/office/drawing/2014/main" id="{B2A9B91F-26A2-A9C6-5D5F-B542088A0D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5218" y="123613"/>
            <a:ext cx="15329828" cy="114339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080848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White -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0644BC69-631E-BB9E-650E-99C2E5FEFD5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863924" y="12705"/>
            <a:ext cx="475347" cy="467653"/>
          </a:xfrm>
          <a:prstGeom prst="rect">
            <a:avLst/>
          </a:prstGeom>
          <a:ln w="12700">
            <a:miter lim="400000"/>
          </a:ln>
        </p:spPr>
        <p:txBody>
          <a:bodyPr wrap="none" lIns="63925" tIns="63925" rIns="63925" bIns="63925">
            <a:spAutoFit/>
          </a:bodyPr>
          <a:lstStyle>
            <a:lvl1pPr algn="r" defTabSz="1147597">
              <a:spcBef>
                <a:spcPts val="1300"/>
              </a:spcBef>
              <a:defRPr sz="2200" b="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649917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013" y="2183272"/>
            <a:ext cx="7661628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013" y="3093155"/>
            <a:ext cx="7661628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808614" y="2183272"/>
            <a:ext cx="7664637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808614" y="3093155"/>
            <a:ext cx="7664637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DAE1D37-FEEA-A85C-EE39-56C0B57DC61F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xfrm>
            <a:off x="16863924" y="12705"/>
            <a:ext cx="475347" cy="467653"/>
          </a:xfrm>
          <a:prstGeom prst="rect">
            <a:avLst/>
          </a:prstGeom>
          <a:ln w="12700">
            <a:miter lim="400000"/>
          </a:ln>
        </p:spPr>
        <p:txBody>
          <a:bodyPr wrap="none" lIns="63925" tIns="63925" rIns="63925" bIns="63925">
            <a:spAutoFit/>
          </a:bodyPr>
          <a:lstStyle>
            <a:lvl1pPr algn="r" defTabSz="1147597">
              <a:spcBef>
                <a:spcPts val="1300"/>
              </a:spcBef>
              <a:defRPr sz="2200" b="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" name="Title Text">
            <a:extLst>
              <a:ext uri="{FF2B5EF4-FFF2-40B4-BE49-F238E27FC236}">
                <a16:creationId xmlns:a16="http://schemas.microsoft.com/office/drawing/2014/main" id="{8BBC0DBB-146B-B343-5114-E4879234FA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5218" y="123613"/>
            <a:ext cx="15329828" cy="114339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01442789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Whit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830054" y="38100"/>
            <a:ext cx="475347" cy="4676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1005218" y="123613"/>
            <a:ext cx="15329828" cy="114339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49536" y="2088630"/>
            <a:ext cx="7848386" cy="5852161"/>
          </a:xfrm>
          <a:prstGeom prst="rect">
            <a:avLst/>
          </a:prstGeom>
        </p:spPr>
        <p:txBody>
          <a:bodyPr/>
          <a:lstStyle>
            <a:lvl1pPr marL="468330" indent="-468330">
              <a:spcBef>
                <a:spcPts val="900"/>
              </a:spcBef>
            </a:lvl1pPr>
            <a:lvl2pPr marL="957506" indent="-448094">
              <a:spcBef>
                <a:spcPts val="900"/>
              </a:spcBef>
            </a:lvl2pPr>
            <a:lvl3pPr marL="1458771" indent="-439946">
              <a:spcBef>
                <a:spcPts val="900"/>
              </a:spcBef>
            </a:lvl3pPr>
            <a:lvl4pPr marL="2012178" indent="-483941">
              <a:spcBef>
                <a:spcPts val="900"/>
              </a:spcBef>
            </a:lvl4pPr>
            <a:lvl5pPr marL="2521590" indent="-483941">
              <a:spcBef>
                <a:spcPts val="9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8290178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-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0644BC69-631E-BB9E-650E-99C2E5FEFD5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863924" y="12705"/>
            <a:ext cx="475347" cy="467653"/>
          </a:xfrm>
          <a:prstGeom prst="rect">
            <a:avLst/>
          </a:prstGeom>
          <a:ln w="12700">
            <a:miter lim="400000"/>
          </a:ln>
        </p:spPr>
        <p:txBody>
          <a:bodyPr wrap="none" lIns="63925" tIns="63925" rIns="63925" bIns="63925">
            <a:spAutoFit/>
          </a:bodyPr>
          <a:lstStyle>
            <a:lvl1pPr algn="r" defTabSz="1147597">
              <a:spcBef>
                <a:spcPts val="1300"/>
              </a:spcBef>
              <a:defRPr sz="2200" b="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1904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747-6B38-4658-9C13-B5F098B829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Text">
            <a:extLst>
              <a:ext uri="{FF2B5EF4-FFF2-40B4-BE49-F238E27FC236}">
                <a16:creationId xmlns:a16="http://schemas.microsoft.com/office/drawing/2014/main" id="{B2A9B91F-26A2-A9C6-5D5F-B542088A0D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5218" y="123613"/>
            <a:ext cx="15329828" cy="114339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392218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013" y="2183272"/>
            <a:ext cx="7661628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013" y="3093155"/>
            <a:ext cx="7661628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808614" y="2183272"/>
            <a:ext cx="7664637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808614" y="3093155"/>
            <a:ext cx="7664637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DAE1D37-FEEA-A85C-EE39-56C0B57DC61F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xfrm>
            <a:off x="16863924" y="12705"/>
            <a:ext cx="475347" cy="467653"/>
          </a:xfrm>
          <a:prstGeom prst="rect">
            <a:avLst/>
          </a:prstGeom>
          <a:ln w="12700">
            <a:miter lim="400000"/>
          </a:ln>
        </p:spPr>
        <p:txBody>
          <a:bodyPr wrap="none" lIns="63925" tIns="63925" rIns="63925" bIns="63925">
            <a:spAutoFit/>
          </a:bodyPr>
          <a:lstStyle>
            <a:lvl1pPr algn="r" defTabSz="1147597">
              <a:spcBef>
                <a:spcPts val="1300"/>
              </a:spcBef>
              <a:defRPr sz="2200" b="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" name="Title Text">
            <a:extLst>
              <a:ext uri="{FF2B5EF4-FFF2-40B4-BE49-F238E27FC236}">
                <a16:creationId xmlns:a16="http://schemas.microsoft.com/office/drawing/2014/main" id="{8BBC0DBB-146B-B343-5114-E4879234FA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5218" y="123613"/>
            <a:ext cx="15329828" cy="114339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0884806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Whit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830054" y="38100"/>
            <a:ext cx="475347" cy="4676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1005218" y="123613"/>
            <a:ext cx="15329828" cy="114339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49536" y="2088630"/>
            <a:ext cx="7848386" cy="5852161"/>
          </a:xfrm>
          <a:prstGeom prst="rect">
            <a:avLst/>
          </a:prstGeom>
        </p:spPr>
        <p:txBody>
          <a:bodyPr/>
          <a:lstStyle>
            <a:lvl1pPr marL="468330" indent="-468330">
              <a:spcBef>
                <a:spcPts val="900"/>
              </a:spcBef>
            </a:lvl1pPr>
            <a:lvl2pPr marL="957506" indent="-448094">
              <a:spcBef>
                <a:spcPts val="900"/>
              </a:spcBef>
            </a:lvl2pPr>
            <a:lvl3pPr marL="1458771" indent="-439946">
              <a:spcBef>
                <a:spcPts val="900"/>
              </a:spcBef>
            </a:lvl3pPr>
            <a:lvl4pPr marL="2012178" indent="-483941">
              <a:spcBef>
                <a:spcPts val="900"/>
              </a:spcBef>
            </a:lvl4pPr>
            <a:lvl5pPr marL="2521590" indent="-483941">
              <a:spcBef>
                <a:spcPts val="9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56166342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White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66580043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863924" y="12705"/>
            <a:ext cx="475347" cy="467653"/>
          </a:xfrm>
          <a:prstGeom prst="rect">
            <a:avLst/>
          </a:prstGeom>
          <a:ln w="12700">
            <a:miter lim="400000"/>
          </a:ln>
        </p:spPr>
        <p:txBody>
          <a:bodyPr wrap="none" lIns="63925" tIns="63925" rIns="63925" bIns="63925">
            <a:spAutoFit/>
          </a:bodyPr>
          <a:lstStyle>
            <a:lvl1pPr algn="r" defTabSz="1147597">
              <a:spcBef>
                <a:spcPts val="1300"/>
              </a:spcBef>
              <a:defRPr sz="2200" b="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1236769" y="122773"/>
            <a:ext cx="14866726" cy="1067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62150" tIns="62150" rIns="62150" bIns="6215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6" name="VB, TARA Deployment Plan &amp; SOP, Sept 12, 2018"/>
          <p:cNvSpPr txBox="1"/>
          <p:nvPr/>
        </p:nvSpPr>
        <p:spPr>
          <a:xfrm>
            <a:off x="1777324" y="9177873"/>
            <a:ext cx="13785618" cy="436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63925" tIns="63925" rIns="63925" bIns="63925">
            <a:spAutoFit/>
          </a:bodyPr>
          <a:lstStyle>
            <a:lvl1pPr defTabSz="1147482">
              <a:defRPr sz="2000" b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IN" sz="2000" dirty="0"/>
              <a:t>VB, Formatting Workshop, Feb 04, 2023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1517272" y="1887872"/>
            <a:ext cx="14305720" cy="617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63925" tIns="63925" rIns="63925" bIns="63925">
            <a:normAutofit/>
          </a:bodyPr>
          <a:lstStyle>
            <a:lvl2pPr>
              <a:defRPr sz="4000">
                <a:solidFill>
                  <a:srgbClr val="000000"/>
                </a:solidFill>
              </a:defRPr>
            </a:lvl2pPr>
            <a:lvl3pPr>
              <a:defRPr sz="3600">
                <a:solidFill>
                  <a:srgbClr val="942192"/>
                </a:solidFill>
              </a:defRPr>
            </a:lvl3pPr>
            <a:lvl4pPr>
              <a:defRPr sz="3200">
                <a:solidFill>
                  <a:srgbClr val="FF40FF"/>
                </a:solidFill>
              </a:defRPr>
            </a:lvl4pPr>
            <a:lvl5pPr>
              <a:defRPr sz="28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05EFEC-3B05-45F1-6169-669F4C5488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4" r="7649"/>
          <a:stretch/>
        </p:blipFill>
        <p:spPr>
          <a:xfrm>
            <a:off x="50158" y="8630573"/>
            <a:ext cx="1080000" cy="1086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D5A86C-FC52-3FAC-5C85-EEC6F5EA5CF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905" y="8630573"/>
            <a:ext cx="1069200" cy="1069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0" r:id="rId3"/>
    <p:sldLayoutId id="2147483653" r:id="rId4"/>
    <p:sldLayoutId id="2147483657" r:id="rId5"/>
  </p:sldLayoutIdLst>
  <p:transition spd="med"/>
  <p:hf hdr="0" ftr="0" dt="0"/>
  <p:txStyles>
    <p:titleStyle>
      <a:lvl1pPr marL="0" marR="0" indent="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5pPr>
      <a:lvl6pPr marL="0" marR="0" indent="509462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6pPr>
      <a:lvl7pPr marL="0" marR="0" indent="1018925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7pPr>
      <a:lvl8pPr marL="0" marR="0" indent="152839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8pPr>
      <a:lvl9pPr marL="0" marR="0" indent="2037853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467006" marR="0" indent="-467006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1pPr>
      <a:lvl2pPr marL="961406" marR="0" indent="-451943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2pPr>
      <a:lvl3pPr marL="1434045" marR="0" indent="-415118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3pPr>
      <a:lvl4pPr marL="2037852" marR="0" indent="-509462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4pPr>
      <a:lvl5pPr marL="2547315" marR="0" indent="-509462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5pPr>
      <a:lvl6pPr marL="3056778" marR="0" indent="-509462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6pPr>
      <a:lvl7pPr marL="3566243" marR="0" indent="-509464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7pPr>
      <a:lvl8pPr marL="4075706" marR="0" indent="-509464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8pPr>
      <a:lvl9pPr marL="4585169" marR="0" indent="-509464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46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92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737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984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228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475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720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966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863924" y="12705"/>
            <a:ext cx="475347" cy="467653"/>
          </a:xfrm>
          <a:prstGeom prst="rect">
            <a:avLst/>
          </a:prstGeom>
          <a:ln w="12700">
            <a:miter lim="400000"/>
          </a:ln>
        </p:spPr>
        <p:txBody>
          <a:bodyPr wrap="none" lIns="63925" tIns="63925" rIns="63925" bIns="63925">
            <a:spAutoFit/>
          </a:bodyPr>
          <a:lstStyle>
            <a:lvl1pPr algn="r" defTabSz="1147597">
              <a:spcBef>
                <a:spcPts val="1300"/>
              </a:spcBef>
              <a:defRPr sz="2200" b="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1236769" y="122773"/>
            <a:ext cx="14866726" cy="1067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62150" tIns="62150" rIns="62150" bIns="6215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6" name="VB, TARA Deployment Plan &amp; SOP, Sept 12, 2018"/>
          <p:cNvSpPr txBox="1"/>
          <p:nvPr/>
        </p:nvSpPr>
        <p:spPr>
          <a:xfrm>
            <a:off x="1777324" y="9177873"/>
            <a:ext cx="13785618" cy="436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63925" tIns="63925" rIns="63925" bIns="63925">
            <a:spAutoFit/>
          </a:bodyPr>
          <a:lstStyle>
            <a:lvl1pPr defTabSz="1147482">
              <a:defRPr sz="2000" b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IN" sz="2000" dirty="0"/>
              <a:t>VB, Formatting Workshop, Feb 04, 2023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1517272" y="1887872"/>
            <a:ext cx="14305720" cy="617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63925" tIns="63925" rIns="63925" bIns="63925">
            <a:normAutofit/>
          </a:bodyPr>
          <a:lstStyle>
            <a:lvl2pPr>
              <a:defRPr sz="4000">
                <a:solidFill>
                  <a:srgbClr val="000000"/>
                </a:solidFill>
              </a:defRPr>
            </a:lvl2pPr>
            <a:lvl3pPr>
              <a:defRPr sz="3600">
                <a:solidFill>
                  <a:srgbClr val="942192"/>
                </a:solidFill>
              </a:defRPr>
            </a:lvl3pPr>
            <a:lvl4pPr>
              <a:defRPr sz="3200">
                <a:solidFill>
                  <a:srgbClr val="FF40FF"/>
                </a:solidFill>
              </a:defRPr>
            </a:lvl4pPr>
            <a:lvl5pPr>
              <a:defRPr sz="28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38023-968F-DB17-B0BE-DF35B015D68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0161" y="8630573"/>
            <a:ext cx="1069200" cy="106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AC0600-0026-F861-575B-EB79705F0D5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905" y="8630573"/>
            <a:ext cx="1069200" cy="10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8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ransition spd="med"/>
  <p:hf hdr="0" ftr="0" dt="0"/>
  <p:txStyles>
    <p:titleStyle>
      <a:lvl1pPr marL="0" marR="0" indent="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5pPr>
      <a:lvl6pPr marL="0" marR="0" indent="509462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6pPr>
      <a:lvl7pPr marL="0" marR="0" indent="1018925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7pPr>
      <a:lvl8pPr marL="0" marR="0" indent="152839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8pPr>
      <a:lvl9pPr marL="0" marR="0" indent="2037853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467006" marR="0" indent="-467006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1pPr>
      <a:lvl2pPr marL="961406" marR="0" indent="-451943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2pPr>
      <a:lvl3pPr marL="1434045" marR="0" indent="-415118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3pPr>
      <a:lvl4pPr marL="2037852" marR="0" indent="-509462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4pPr>
      <a:lvl5pPr marL="2547315" marR="0" indent="-509462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5pPr>
      <a:lvl6pPr marL="3056778" marR="0" indent="-509462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6pPr>
      <a:lvl7pPr marL="3566243" marR="0" indent="-509464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7pPr>
      <a:lvl8pPr marL="4075706" marR="0" indent="-509464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8pPr>
      <a:lvl9pPr marL="4585169" marR="0" indent="-509464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46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92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737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984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228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475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720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966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Overtaking-accidents-at-different-road-elements_fig2_304529903" TargetMode="External"/><Relationship Id="rId2" Type="http://schemas.openxmlformats.org/officeDocument/2006/relationships/hyperlink" Target="https://www.sciencedirect.com/science/article/abs/pii/S000145759700105X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ncrb.gov.in/" TargetMode="External"/><Relationship Id="rId4" Type="http://schemas.openxmlformats.org/officeDocument/2006/relationships/hyperlink" Target="https://www.drishtiias.com/daily-updates/daily-news-analysis/road-accidents-in-india-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timesofindia.indiatimes.com/india/maximum-road-accidents-occur-when-overtaking/articleshow/48831373.cms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</a:t>
            </a:fld>
            <a:endParaRPr dirty="0"/>
          </a:p>
        </p:txBody>
      </p:sp>
      <p:sp>
        <p:nvSpPr>
          <p:cNvPr id="50" name="Tamil Nadu Accident Reporting App (TARA)…"/>
          <p:cNvSpPr txBox="1">
            <a:spLocks noGrp="1"/>
          </p:cNvSpPr>
          <p:nvPr>
            <p:ph type="title" idx="4294967295"/>
          </p:nvPr>
        </p:nvSpPr>
        <p:spPr>
          <a:xfrm>
            <a:off x="2275681" y="239713"/>
            <a:ext cx="12788900" cy="2124075"/>
          </a:xfrm>
          <a:prstGeom prst="rect">
            <a:avLst/>
          </a:prstGeom>
        </p:spPr>
        <p:txBody>
          <a:bodyPr>
            <a:noAutofit/>
          </a:bodyPr>
          <a:lstStyle/>
          <a:p>
            <a:pPr lvl="1" indent="424836" defTabSz="1209566">
              <a:defRPr sz="4557">
                <a:solidFill>
                  <a:srgbClr val="0433FF"/>
                </a:solidFill>
                <a:effectLst>
                  <a:outerShdw blurRad="35433" dist="23622" dir="18900000" rotWithShape="0">
                    <a:srgbClr val="000000"/>
                  </a:outerShdw>
                </a:effectLst>
              </a:defRPr>
            </a:pPr>
            <a:r>
              <a:rPr lang="en-US" sz="5400" dirty="0" err="1">
                <a:effectLst>
                  <a:outerShdw blurRad="35433" dist="23622" dir="18900000" rotWithShape="0">
                    <a:srgbClr val="000000"/>
                  </a:outerShdw>
                </a:effectLst>
              </a:rPr>
              <a:t>CoERS</a:t>
            </a:r>
            <a:r>
              <a:rPr lang="en-US" sz="5400" dirty="0">
                <a:effectLst>
                  <a:outerShdw blurRad="35433" dist="23622" dir="18900000" rotWithShape="0">
                    <a:srgbClr val="000000"/>
                  </a:outerShdw>
                </a:effectLst>
              </a:rPr>
              <a:t> @ IIT Madras</a:t>
            </a:r>
            <a:br>
              <a:rPr lang="en-US" sz="5400" dirty="0">
                <a:effectLst>
                  <a:outerShdw blurRad="35433" dist="23622" dir="18900000" rotWithShape="0">
                    <a:srgbClr val="000000"/>
                  </a:outerShdw>
                </a:effectLst>
              </a:rPr>
            </a:br>
            <a:r>
              <a:rPr lang="en-US" sz="5400" b="1" dirty="0">
                <a:solidFill>
                  <a:schemeClr val="accent1"/>
                </a:solidFill>
                <a:effectLst>
                  <a:outerShdw blurRad="35433" dist="23622" dir="18900000" rotWithShape="0">
                    <a:srgbClr val="000000"/>
                  </a:outerShdw>
                </a:effectLst>
              </a:rPr>
              <a:t>NAVISTA</a:t>
            </a:r>
            <a:endParaRPr lang="en-US" sz="5400" b="1" dirty="0">
              <a:solidFill>
                <a:schemeClr val="accent1"/>
              </a:solidFill>
            </a:endParaRPr>
          </a:p>
        </p:txBody>
      </p:sp>
      <p:sp>
        <p:nvSpPr>
          <p:cNvPr id="10" name="Venkatesh Balasubramanian, PhD…">
            <a:extLst>
              <a:ext uri="{FF2B5EF4-FFF2-40B4-BE49-F238E27FC236}">
                <a16:creationId xmlns:a16="http://schemas.microsoft.com/office/drawing/2014/main" id="{BB2C603C-7AEA-9F45-DD9C-789D7DC7A097}"/>
              </a:ext>
            </a:extLst>
          </p:cNvPr>
          <p:cNvSpPr txBox="1"/>
          <p:nvPr/>
        </p:nvSpPr>
        <p:spPr>
          <a:xfrm>
            <a:off x="2805229" y="6283931"/>
            <a:ext cx="11729805" cy="262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5023" tIns="65023" rIns="65023" bIns="65023">
            <a:spAutoFit/>
          </a:bodyPr>
          <a:lstStyle/>
          <a:p>
            <a:pPr marL="3810" defTabSz="914492" hangingPunct="1">
              <a:spcBef>
                <a:spcPts val="100"/>
              </a:spcBef>
              <a:defRPr/>
            </a:pPr>
            <a:r>
              <a:rPr lang="en-US" sz="5000" b="0" kern="1200" dirty="0">
                <a:solidFill>
                  <a:srgbClr val="0433FF"/>
                </a:solidFill>
                <a:latin typeface="Arial"/>
                <a:ea typeface="+mn-ea"/>
                <a:cs typeface="Arial"/>
              </a:rPr>
              <a:t>Dr. Venkatesh</a:t>
            </a:r>
            <a:r>
              <a:rPr lang="en-US" sz="5000" b="0" kern="1200" spc="-80" dirty="0">
                <a:solidFill>
                  <a:srgbClr val="0433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sz="5000" b="0" kern="1200" dirty="0">
                <a:solidFill>
                  <a:srgbClr val="0433FF"/>
                </a:solidFill>
                <a:latin typeface="Arial"/>
                <a:ea typeface="+mn-ea"/>
                <a:cs typeface="Arial"/>
              </a:rPr>
              <a:t>Balasubramanian</a:t>
            </a:r>
            <a:endParaRPr lang="en-US" sz="5000" b="0" kern="12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514350" indent="-514350" algn="l" defTabSz="1300545">
              <a:buFont typeface="+mj-lt"/>
              <a:buAutoNum type="arabicPeriod"/>
              <a:defRPr sz="2800" b="0">
                <a:solidFill>
                  <a:srgbClr val="531B9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801" dirty="0"/>
              <a:t>Professor, RBG Labs, Dept of Engineering Design, IIT Madras</a:t>
            </a:r>
          </a:p>
          <a:p>
            <a:pPr marL="514350" indent="-514350" algn="l" defTabSz="1300545">
              <a:buFont typeface="+mj-lt"/>
              <a:buAutoNum type="arabicPeriod"/>
              <a:defRPr sz="2800" b="0">
                <a:solidFill>
                  <a:srgbClr val="531B9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801" dirty="0"/>
              <a:t>Head, Centre of Excellence for Road Safety (</a:t>
            </a:r>
            <a:r>
              <a:rPr lang="en-US" sz="2801" dirty="0" err="1"/>
              <a:t>CoERS</a:t>
            </a:r>
            <a:r>
              <a:rPr lang="en-US" sz="2801" dirty="0"/>
              <a:t>)</a:t>
            </a:r>
          </a:p>
          <a:p>
            <a:pPr marL="514350" indent="-514350" algn="l" defTabSz="1300545">
              <a:buFont typeface="+mj-lt"/>
              <a:buAutoNum type="arabicPeriod"/>
              <a:defRPr sz="2800" b="0">
                <a:solidFill>
                  <a:srgbClr val="531B9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801" dirty="0"/>
              <a:t>Member, Expert Advisory Group, </a:t>
            </a:r>
            <a:r>
              <a:rPr lang="en-US" sz="2801" dirty="0" err="1"/>
              <a:t>MoRTH</a:t>
            </a:r>
            <a:endParaRPr lang="en-US" sz="2801" dirty="0"/>
          </a:p>
          <a:p>
            <a:pPr marL="514350" indent="-514350" algn="l" defTabSz="1300545">
              <a:buFont typeface="+mj-lt"/>
              <a:buAutoNum type="arabicPeriod"/>
              <a:defRPr sz="2800" b="0">
                <a:solidFill>
                  <a:srgbClr val="531B9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801" dirty="0"/>
              <a:t>Advisor, Govt of RJ, JH, HR, TN</a:t>
            </a:r>
          </a:p>
        </p:txBody>
      </p:sp>
      <p:pic>
        <p:nvPicPr>
          <p:cNvPr id="5" name="iitm-logo1.gif" descr="iitm-logo1.gif">
            <a:extLst>
              <a:ext uri="{FF2B5EF4-FFF2-40B4-BE49-F238E27FC236}">
                <a16:creationId xmlns:a16="http://schemas.microsoft.com/office/drawing/2014/main" id="{C99BAC41-12AC-89F4-4105-74AF2676D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263" y="2589050"/>
            <a:ext cx="3465736" cy="34702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9728034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65445-B3B0-2D4E-B266-1086B49DC8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1AD1F0-6DC4-60A1-6E1E-0D7D44140621}"/>
              </a:ext>
            </a:extLst>
          </p:cNvPr>
          <p:cNvSpPr/>
          <p:nvPr/>
        </p:nvSpPr>
        <p:spPr>
          <a:xfrm>
            <a:off x="6359236" y="9310255"/>
            <a:ext cx="5140037" cy="42949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7CBE479-86AD-4FD3-BDAB-F91CFDD18902}"/>
              </a:ext>
            </a:extLst>
          </p:cNvPr>
          <p:cNvSpPr txBox="1">
            <a:spLocks/>
          </p:cNvSpPr>
          <p:nvPr/>
        </p:nvSpPr>
        <p:spPr>
          <a:xfrm>
            <a:off x="2057399" y="3242648"/>
            <a:ext cx="13870877" cy="3981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62150" tIns="62150" rIns="62150" bIns="62150" anchor="ctr">
            <a:normAutofit fontScale="47500" lnSpcReduction="20000"/>
          </a:bodyPr>
          <a:lstStyle>
            <a:lvl1pPr marL="0" marR="0" indent="0" algn="ctr" defTabSz="114759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262699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114759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262699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114759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262699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114759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262699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114759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262699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509462" algn="ctr" defTabSz="114759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262699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1018925" algn="ctr" defTabSz="114759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262699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528390" algn="ctr" defTabSz="114759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262699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2037853" algn="ctr" defTabSz="1147597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262699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>
              <a:lnSpc>
                <a:spcPct val="170000"/>
              </a:lnSpc>
            </a:pPr>
            <a:r>
              <a:rPr lang="en-US" sz="107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HOW WILL YOU DO?</a:t>
            </a:r>
            <a:br>
              <a:rPr lang="en-US" sz="107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BILL OF MATERIALS</a:t>
            </a:r>
            <a:br>
              <a:rPr 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TOOLS REQUIRED</a:t>
            </a:r>
            <a:br>
              <a:rPr 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METHODOLOGY</a:t>
            </a:r>
            <a:br>
              <a:rPr 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1284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mmary of RBG Labs Activi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/>
              <a:t>REQUIREMENTS</a:t>
            </a:r>
            <a:endParaRPr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7FD244-36C7-8B09-4B80-DEFC1B894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58327"/>
              </p:ext>
            </p:extLst>
          </p:nvPr>
        </p:nvGraphicFramePr>
        <p:xfrm>
          <a:off x="1399309" y="1587704"/>
          <a:ext cx="9088581" cy="6818061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029527">
                  <a:extLst>
                    <a:ext uri="{9D8B030D-6E8A-4147-A177-3AD203B41FA5}">
                      <a16:colId xmlns:a16="http://schemas.microsoft.com/office/drawing/2014/main" val="1035941117"/>
                    </a:ext>
                  </a:extLst>
                </a:gridCol>
                <a:gridCol w="3029527">
                  <a:extLst>
                    <a:ext uri="{9D8B030D-6E8A-4147-A177-3AD203B41FA5}">
                      <a16:colId xmlns:a16="http://schemas.microsoft.com/office/drawing/2014/main" val="2008053893"/>
                    </a:ext>
                  </a:extLst>
                </a:gridCol>
                <a:gridCol w="3029527">
                  <a:extLst>
                    <a:ext uri="{9D8B030D-6E8A-4147-A177-3AD203B41FA5}">
                      <a16:colId xmlns:a16="http://schemas.microsoft.com/office/drawing/2014/main" val="597275182"/>
                    </a:ext>
                  </a:extLst>
                </a:gridCol>
              </a:tblGrid>
              <a:tr h="68845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chemeClr val="bg1"/>
                          </a:solidFill>
                          <a:latin typeface="League Spartan"/>
                        </a:rPr>
                        <a:t>Components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chemeClr val="bg1"/>
                          </a:solidFill>
                          <a:latin typeface="League Spartan"/>
                        </a:rPr>
                        <a:t>Quantity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chemeClr val="bg1"/>
                          </a:solidFill>
                          <a:latin typeface="League Spartan"/>
                        </a:rPr>
                        <a:t>Price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998544"/>
                  </a:ext>
                </a:extLst>
              </a:tr>
              <a:tr h="68845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chemeClr val="tx1"/>
                          </a:solidFill>
                          <a:latin typeface="League Spartan"/>
                        </a:rPr>
                        <a:t>Arduino UNO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chemeClr val="tx1"/>
                          </a:solidFill>
                          <a:latin typeface="League Spartan"/>
                        </a:rPr>
                        <a:t>2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chemeClr val="tx1"/>
                          </a:solidFill>
                          <a:latin typeface="League Spartan"/>
                        </a:rPr>
                        <a:t>760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279319"/>
                  </a:ext>
                </a:extLst>
              </a:tr>
              <a:tr h="68845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chemeClr val="tx1"/>
                          </a:solidFill>
                          <a:latin typeface="League Spartan"/>
                        </a:rPr>
                        <a:t>GPS </a:t>
                      </a:r>
                      <a:r>
                        <a:rPr lang="en-US" sz="2199" dirty="0" err="1">
                          <a:solidFill>
                            <a:schemeClr val="tx1"/>
                          </a:solidFill>
                          <a:latin typeface="League Spartan"/>
                        </a:rPr>
                        <a:t>Ublox</a:t>
                      </a:r>
                      <a:r>
                        <a:rPr lang="en-US" sz="2199" dirty="0">
                          <a:solidFill>
                            <a:schemeClr val="tx1"/>
                          </a:solidFill>
                          <a:latin typeface="League Spartan"/>
                        </a:rPr>
                        <a:t> Neo 6M 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chemeClr val="tx1"/>
                          </a:solidFill>
                          <a:latin typeface="League Spartan"/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chemeClr val="tx1"/>
                          </a:solidFill>
                          <a:latin typeface="League Spartan"/>
                        </a:rPr>
                        <a:t>760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012728"/>
                  </a:ext>
                </a:extLst>
              </a:tr>
              <a:tr h="105480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chemeClr val="tx1"/>
                          </a:solidFill>
                          <a:latin typeface="League Spartan"/>
                        </a:rPr>
                        <a:t>SX 1276 Semtech LoRA Module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chemeClr val="tx1"/>
                          </a:solidFill>
                          <a:latin typeface="League Spartan"/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chemeClr val="tx1"/>
                          </a:solidFill>
                          <a:latin typeface="League Spartan"/>
                        </a:rPr>
                        <a:t>1080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325296"/>
                  </a:ext>
                </a:extLst>
              </a:tr>
              <a:tr h="68845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chemeClr val="tx1"/>
                          </a:solidFill>
                          <a:latin typeface="League Spartan"/>
                        </a:rPr>
                        <a:t>Antenna{RF}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chemeClr val="tx1"/>
                          </a:solidFill>
                          <a:latin typeface="League Spartan"/>
                        </a:rPr>
                        <a:t>2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chemeClr val="tx1"/>
                          </a:solidFill>
                          <a:latin typeface="League Spartan"/>
                        </a:rPr>
                        <a:t>472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6400658"/>
                  </a:ext>
                </a:extLst>
              </a:tr>
              <a:tr h="732058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chemeClr val="tx1"/>
                          </a:solidFill>
                          <a:latin typeface="League Spartan"/>
                        </a:rPr>
                        <a:t>9V Battery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dirty="0">
                          <a:solidFill>
                            <a:schemeClr val="tx1"/>
                          </a:solidFill>
                          <a:latin typeface="League Spartan"/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chemeClr val="tx1"/>
                          </a:solidFill>
                          <a:latin typeface="League Spartan"/>
                        </a:rPr>
                        <a:t>50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211495"/>
                  </a:ext>
                </a:extLst>
              </a:tr>
              <a:tr h="1010782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chemeClr val="tx1"/>
                          </a:solidFill>
                          <a:latin typeface="League Spartan"/>
                        </a:rPr>
                        <a:t>LM 7805 Voltage Regulator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dirty="0">
                          <a:solidFill>
                            <a:schemeClr val="tx1"/>
                          </a:solidFill>
                          <a:latin typeface="League Spartan"/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chemeClr val="tx1"/>
                          </a:solidFill>
                          <a:latin typeface="League Spartan"/>
                        </a:rPr>
                        <a:t>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489723"/>
                  </a:ext>
                </a:extLst>
              </a:tr>
              <a:tr h="73205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chemeClr val="tx1"/>
                          </a:solidFill>
                          <a:latin typeface="League Spartan"/>
                        </a:rPr>
                        <a:t>TOTAL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chemeClr val="tx1"/>
                          </a:solidFill>
                          <a:latin typeface="League Spartan"/>
                        </a:rPr>
                        <a:t>3142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47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54EAF2B-4B3E-AFC1-93F2-6350F0938200}"/>
              </a:ext>
            </a:extLst>
          </p:cNvPr>
          <p:cNvSpPr txBox="1"/>
          <p:nvPr/>
        </p:nvSpPr>
        <p:spPr>
          <a:xfrm>
            <a:off x="1236767" y="988889"/>
            <a:ext cx="332137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IN" dirty="0">
                <a:solidFill>
                  <a:srgbClr val="0000FF"/>
                </a:solidFill>
              </a:rPr>
              <a:t>BILL OF MATERIALS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CF831C-BC61-FEC8-1D19-2D15408B614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pPr/>
              <a:t>11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5CD20-8BE8-F916-0E35-44BD93590334}"/>
              </a:ext>
            </a:extLst>
          </p:cNvPr>
          <p:cNvSpPr txBox="1"/>
          <p:nvPr/>
        </p:nvSpPr>
        <p:spPr>
          <a:xfrm>
            <a:off x="10262754" y="2315444"/>
            <a:ext cx="639040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</a:rPr>
              <a:t>SOFTWARE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AD47-CDEE-8426-1BFA-4BDE3F74FC73}"/>
              </a:ext>
            </a:extLst>
          </p:cNvPr>
          <p:cNvSpPr txBox="1"/>
          <p:nvPr/>
        </p:nvSpPr>
        <p:spPr>
          <a:xfrm>
            <a:off x="11255175" y="2975653"/>
            <a:ext cx="4685779" cy="4288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sz="2400" dirty="0">
                <a:solidFill>
                  <a:schemeClr val="tx1"/>
                </a:solidFill>
                <a:latin typeface="Montserrat Ultra-Bold"/>
              </a:rPr>
              <a:t>Integrated Development Environment (IDE) for microcontroller programming (e.g., Arduino IDE, STM32CubeIDE)</a:t>
            </a:r>
          </a:p>
          <a:p>
            <a:pPr algn="ctr">
              <a:lnSpc>
                <a:spcPts val="3341"/>
              </a:lnSpc>
            </a:pPr>
            <a:r>
              <a:rPr lang="en-US" sz="2400" dirty="0">
                <a:solidFill>
                  <a:schemeClr val="tx1"/>
                </a:solidFill>
                <a:latin typeface="Montserrat Ultra-Bold"/>
              </a:rPr>
              <a:t>GPS parsing libraries</a:t>
            </a:r>
          </a:p>
          <a:p>
            <a:pPr algn="ctr">
              <a:lnSpc>
                <a:spcPts val="3341"/>
              </a:lnSpc>
            </a:pPr>
            <a:r>
              <a:rPr lang="en-US" sz="2400" dirty="0">
                <a:solidFill>
                  <a:schemeClr val="tx1"/>
                </a:solidFill>
                <a:latin typeface="Montserrat Ultra-Bold"/>
              </a:rPr>
              <a:t> LoRa communication libraries</a:t>
            </a:r>
          </a:p>
          <a:p>
            <a:pPr algn="ctr">
              <a:lnSpc>
                <a:spcPts val="3341"/>
              </a:lnSpc>
            </a:pPr>
            <a:r>
              <a:rPr lang="en-US" sz="2400" dirty="0">
                <a:solidFill>
                  <a:schemeClr val="tx1"/>
                </a:solidFill>
                <a:latin typeface="Montserrat Ultra-Bold"/>
              </a:rPr>
              <a:t> Simulation tools (e.g., MATLAB, Simulink)</a:t>
            </a:r>
          </a:p>
          <a:p>
            <a:pPr algn="ctr">
              <a:lnSpc>
                <a:spcPts val="3341"/>
              </a:lnSpc>
            </a:pPr>
            <a:endParaRPr lang="en-US" sz="2400" dirty="0">
              <a:solidFill>
                <a:schemeClr val="tx1"/>
              </a:solidFill>
              <a:latin typeface="Montserrat Ultra-Bol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109703-7B57-78F0-E60C-FC936BB2AFAF}"/>
              </a:ext>
            </a:extLst>
          </p:cNvPr>
          <p:cNvSpPr/>
          <p:nvPr/>
        </p:nvSpPr>
        <p:spPr>
          <a:xfrm>
            <a:off x="6359236" y="9310255"/>
            <a:ext cx="5140037" cy="42949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705338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65445-B3B0-2D4E-B266-1086B49DC8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1AD1F0-6DC4-60A1-6E1E-0D7D44140621}"/>
              </a:ext>
            </a:extLst>
          </p:cNvPr>
          <p:cNvSpPr/>
          <p:nvPr/>
        </p:nvSpPr>
        <p:spPr>
          <a:xfrm>
            <a:off x="6359236" y="9310255"/>
            <a:ext cx="5140037" cy="42949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859AB1F-B569-0E42-8E86-2DF7753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62" y="3810000"/>
            <a:ext cx="14866937" cy="1066800"/>
          </a:xfrm>
          <a:ln w="12700">
            <a:miter lim="400000"/>
          </a:ln>
        </p:spPr>
        <p:txBody>
          <a:bodyPr lIns="62150" tIns="62150" rIns="62150" bIns="62150" anchor="ctr">
            <a:normAutofit/>
          </a:bodyPr>
          <a:lstStyle/>
          <a:p>
            <a:r>
              <a:rPr lang="en-US" b="1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60732358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97413-467F-4727-8F13-435C120404A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none" lIns="63925" tIns="63925" rIns="63925" bIns="63925">
            <a:spAutoFit/>
          </a:bodyPr>
          <a:lstStyle>
            <a:defPPr marL="0" marR="0" indent="0" algn="l" defTabSz="91444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147539" rtl="0" fontAlgn="auto" latinLnBrk="0" hangingPunct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00" b="0" i="0" u="none" strike="noStrike" cap="none" spc="0" normalizeH="0" baseline="0">
                <a:ln>
                  <a:noFill/>
                </a:ln>
                <a:solidFill>
                  <a:srgbClr val="0433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228611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23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35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46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57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68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80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92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13</a:t>
            </a:fld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16AE2B-8160-D7F6-98EC-DAE660D0ECE6}"/>
              </a:ext>
            </a:extLst>
          </p:cNvPr>
          <p:cNvGrpSpPr/>
          <p:nvPr/>
        </p:nvGrpSpPr>
        <p:grpSpPr>
          <a:xfrm>
            <a:off x="2896277" y="1806633"/>
            <a:ext cx="11969650" cy="6844145"/>
            <a:chOff x="2896276" y="1325431"/>
            <a:chExt cx="12379055" cy="7102737"/>
          </a:xfrm>
          <a:solidFill>
            <a:srgbClr val="002060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D06A3A-92CF-E47F-E55D-8719A049240B}"/>
                </a:ext>
              </a:extLst>
            </p:cNvPr>
            <p:cNvSpPr/>
            <p:nvPr/>
          </p:nvSpPr>
          <p:spPr>
            <a:xfrm rot="5400000">
              <a:off x="2314208" y="2936916"/>
              <a:ext cx="2526865" cy="3044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300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E012FA0-C38E-1375-51DC-05EDE57EB24C}"/>
                </a:ext>
              </a:extLst>
            </p:cNvPr>
            <p:cNvSpPr/>
            <p:nvPr/>
          </p:nvSpPr>
          <p:spPr>
            <a:xfrm>
              <a:off x="2896276" y="1325431"/>
              <a:ext cx="3382255" cy="2029353"/>
            </a:xfrm>
            <a:custGeom>
              <a:avLst/>
              <a:gdLst>
                <a:gd name="connsiteX0" fmla="*/ 0 w 3382255"/>
                <a:gd name="connsiteY0" fmla="*/ 202935 h 2029353"/>
                <a:gd name="connsiteX1" fmla="*/ 202935 w 3382255"/>
                <a:gd name="connsiteY1" fmla="*/ 0 h 2029353"/>
                <a:gd name="connsiteX2" fmla="*/ 3179320 w 3382255"/>
                <a:gd name="connsiteY2" fmla="*/ 0 h 2029353"/>
                <a:gd name="connsiteX3" fmla="*/ 3382255 w 3382255"/>
                <a:gd name="connsiteY3" fmla="*/ 202935 h 2029353"/>
                <a:gd name="connsiteX4" fmla="*/ 3382255 w 3382255"/>
                <a:gd name="connsiteY4" fmla="*/ 1826418 h 2029353"/>
                <a:gd name="connsiteX5" fmla="*/ 3179320 w 3382255"/>
                <a:gd name="connsiteY5" fmla="*/ 2029353 h 2029353"/>
                <a:gd name="connsiteX6" fmla="*/ 202935 w 3382255"/>
                <a:gd name="connsiteY6" fmla="*/ 2029353 h 2029353"/>
                <a:gd name="connsiteX7" fmla="*/ 0 w 3382255"/>
                <a:gd name="connsiteY7" fmla="*/ 1826418 h 2029353"/>
                <a:gd name="connsiteX8" fmla="*/ 0 w 3382255"/>
                <a:gd name="connsiteY8" fmla="*/ 202935 h 20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2255" h="2029353">
                  <a:moveTo>
                    <a:pt x="0" y="202935"/>
                  </a:moveTo>
                  <a:cubicBezTo>
                    <a:pt x="0" y="90857"/>
                    <a:pt x="90857" y="0"/>
                    <a:pt x="202935" y="0"/>
                  </a:cubicBezTo>
                  <a:lnTo>
                    <a:pt x="3179320" y="0"/>
                  </a:lnTo>
                  <a:cubicBezTo>
                    <a:pt x="3291398" y="0"/>
                    <a:pt x="3382255" y="90857"/>
                    <a:pt x="3382255" y="202935"/>
                  </a:cubicBezTo>
                  <a:lnTo>
                    <a:pt x="3382255" y="1826418"/>
                  </a:lnTo>
                  <a:cubicBezTo>
                    <a:pt x="3382255" y="1938496"/>
                    <a:pt x="3291398" y="2029353"/>
                    <a:pt x="3179320" y="2029353"/>
                  </a:cubicBezTo>
                  <a:lnTo>
                    <a:pt x="202935" y="2029353"/>
                  </a:lnTo>
                  <a:cubicBezTo>
                    <a:pt x="90857" y="2029353"/>
                    <a:pt x="0" y="1938496"/>
                    <a:pt x="0" y="1826418"/>
                  </a:cubicBezTo>
                  <a:lnTo>
                    <a:pt x="0" y="202935"/>
                  </a:lnTo>
                  <a:close/>
                </a:path>
              </a:pathLst>
            </a:custGeom>
            <a:grpFill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2308" tIns="162308" rIns="162308" bIns="162308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1.System Initialization and Module Configuration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B1D11D-CB36-D2D8-4FCF-91DE40B83940}"/>
                </a:ext>
              </a:extLst>
            </p:cNvPr>
            <p:cNvSpPr/>
            <p:nvPr/>
          </p:nvSpPr>
          <p:spPr>
            <a:xfrm rot="5400000">
              <a:off x="2314208" y="5473607"/>
              <a:ext cx="2526865" cy="3044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300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591740"/>
                <a:satOff val="-2159"/>
                <a:lumOff val="476"/>
                <a:alphaOff val="0"/>
              </a:schemeClr>
            </a:fillRef>
            <a:effectRef idx="0">
              <a:schemeClr val="accent2">
                <a:hueOff val="-591740"/>
                <a:satOff val="-2159"/>
                <a:lumOff val="476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86EBB1-4D2C-4953-08D1-A4FBE3B95173}"/>
                </a:ext>
              </a:extLst>
            </p:cNvPr>
            <p:cNvSpPr/>
            <p:nvPr/>
          </p:nvSpPr>
          <p:spPr>
            <a:xfrm>
              <a:off x="2896276" y="3862123"/>
              <a:ext cx="3382255" cy="2029353"/>
            </a:xfrm>
            <a:custGeom>
              <a:avLst/>
              <a:gdLst>
                <a:gd name="connsiteX0" fmla="*/ 0 w 3382255"/>
                <a:gd name="connsiteY0" fmla="*/ 202935 h 2029353"/>
                <a:gd name="connsiteX1" fmla="*/ 202935 w 3382255"/>
                <a:gd name="connsiteY1" fmla="*/ 0 h 2029353"/>
                <a:gd name="connsiteX2" fmla="*/ 3179320 w 3382255"/>
                <a:gd name="connsiteY2" fmla="*/ 0 h 2029353"/>
                <a:gd name="connsiteX3" fmla="*/ 3382255 w 3382255"/>
                <a:gd name="connsiteY3" fmla="*/ 202935 h 2029353"/>
                <a:gd name="connsiteX4" fmla="*/ 3382255 w 3382255"/>
                <a:gd name="connsiteY4" fmla="*/ 1826418 h 2029353"/>
                <a:gd name="connsiteX5" fmla="*/ 3179320 w 3382255"/>
                <a:gd name="connsiteY5" fmla="*/ 2029353 h 2029353"/>
                <a:gd name="connsiteX6" fmla="*/ 202935 w 3382255"/>
                <a:gd name="connsiteY6" fmla="*/ 2029353 h 2029353"/>
                <a:gd name="connsiteX7" fmla="*/ 0 w 3382255"/>
                <a:gd name="connsiteY7" fmla="*/ 1826418 h 2029353"/>
                <a:gd name="connsiteX8" fmla="*/ 0 w 3382255"/>
                <a:gd name="connsiteY8" fmla="*/ 202935 h 20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2255" h="2029353">
                  <a:moveTo>
                    <a:pt x="0" y="202935"/>
                  </a:moveTo>
                  <a:cubicBezTo>
                    <a:pt x="0" y="90857"/>
                    <a:pt x="90857" y="0"/>
                    <a:pt x="202935" y="0"/>
                  </a:cubicBezTo>
                  <a:lnTo>
                    <a:pt x="3179320" y="0"/>
                  </a:lnTo>
                  <a:cubicBezTo>
                    <a:pt x="3291398" y="0"/>
                    <a:pt x="3382255" y="90857"/>
                    <a:pt x="3382255" y="202935"/>
                  </a:cubicBezTo>
                  <a:lnTo>
                    <a:pt x="3382255" y="1826418"/>
                  </a:lnTo>
                  <a:cubicBezTo>
                    <a:pt x="3382255" y="1938496"/>
                    <a:pt x="3291398" y="2029353"/>
                    <a:pt x="3179320" y="2029353"/>
                  </a:cubicBezTo>
                  <a:lnTo>
                    <a:pt x="202935" y="2029353"/>
                  </a:lnTo>
                  <a:cubicBezTo>
                    <a:pt x="90857" y="2029353"/>
                    <a:pt x="0" y="1938496"/>
                    <a:pt x="0" y="1826418"/>
                  </a:cubicBezTo>
                  <a:lnTo>
                    <a:pt x="0" y="202935"/>
                  </a:lnTo>
                  <a:close/>
                </a:path>
              </a:pathLst>
            </a:custGeom>
            <a:grpFill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517772"/>
                <a:satOff val="-1889"/>
                <a:lumOff val="417"/>
                <a:alphaOff val="0"/>
              </a:schemeClr>
            </a:fillRef>
            <a:effectRef idx="2">
              <a:schemeClr val="accent2">
                <a:hueOff val="-517772"/>
                <a:satOff val="-1889"/>
                <a:lumOff val="41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2308" tIns="162308" rIns="162308" bIns="162308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2.GPS  Signal Acquisition &amp;Data Processing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B6B0EA-4649-8CFD-0A04-6E55012CB9EC}"/>
                </a:ext>
              </a:extLst>
            </p:cNvPr>
            <p:cNvSpPr/>
            <p:nvPr/>
          </p:nvSpPr>
          <p:spPr>
            <a:xfrm>
              <a:off x="3582553" y="6741953"/>
              <a:ext cx="4488573" cy="3044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300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183480"/>
                <a:satOff val="-4318"/>
                <a:lumOff val="953"/>
                <a:alphaOff val="0"/>
              </a:schemeClr>
            </a:fillRef>
            <a:effectRef idx="0">
              <a:schemeClr val="accent2">
                <a:hueOff val="-1183480"/>
                <a:satOff val="-4318"/>
                <a:lumOff val="953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61EBC0A-DB34-4B8A-37F8-AE3050A8AC1B}"/>
                </a:ext>
              </a:extLst>
            </p:cNvPr>
            <p:cNvSpPr/>
            <p:nvPr/>
          </p:nvSpPr>
          <p:spPr>
            <a:xfrm>
              <a:off x="2896276" y="6398815"/>
              <a:ext cx="3382255" cy="2029353"/>
            </a:xfrm>
            <a:custGeom>
              <a:avLst/>
              <a:gdLst>
                <a:gd name="connsiteX0" fmla="*/ 0 w 3382255"/>
                <a:gd name="connsiteY0" fmla="*/ 202935 h 2029353"/>
                <a:gd name="connsiteX1" fmla="*/ 202935 w 3382255"/>
                <a:gd name="connsiteY1" fmla="*/ 0 h 2029353"/>
                <a:gd name="connsiteX2" fmla="*/ 3179320 w 3382255"/>
                <a:gd name="connsiteY2" fmla="*/ 0 h 2029353"/>
                <a:gd name="connsiteX3" fmla="*/ 3382255 w 3382255"/>
                <a:gd name="connsiteY3" fmla="*/ 202935 h 2029353"/>
                <a:gd name="connsiteX4" fmla="*/ 3382255 w 3382255"/>
                <a:gd name="connsiteY4" fmla="*/ 1826418 h 2029353"/>
                <a:gd name="connsiteX5" fmla="*/ 3179320 w 3382255"/>
                <a:gd name="connsiteY5" fmla="*/ 2029353 h 2029353"/>
                <a:gd name="connsiteX6" fmla="*/ 202935 w 3382255"/>
                <a:gd name="connsiteY6" fmla="*/ 2029353 h 2029353"/>
                <a:gd name="connsiteX7" fmla="*/ 0 w 3382255"/>
                <a:gd name="connsiteY7" fmla="*/ 1826418 h 2029353"/>
                <a:gd name="connsiteX8" fmla="*/ 0 w 3382255"/>
                <a:gd name="connsiteY8" fmla="*/ 202935 h 20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2255" h="2029353">
                  <a:moveTo>
                    <a:pt x="0" y="202935"/>
                  </a:moveTo>
                  <a:cubicBezTo>
                    <a:pt x="0" y="90857"/>
                    <a:pt x="90857" y="0"/>
                    <a:pt x="202935" y="0"/>
                  </a:cubicBezTo>
                  <a:lnTo>
                    <a:pt x="3179320" y="0"/>
                  </a:lnTo>
                  <a:cubicBezTo>
                    <a:pt x="3291398" y="0"/>
                    <a:pt x="3382255" y="90857"/>
                    <a:pt x="3382255" y="202935"/>
                  </a:cubicBezTo>
                  <a:lnTo>
                    <a:pt x="3382255" y="1826418"/>
                  </a:lnTo>
                  <a:cubicBezTo>
                    <a:pt x="3382255" y="1938496"/>
                    <a:pt x="3291398" y="2029353"/>
                    <a:pt x="3179320" y="2029353"/>
                  </a:cubicBezTo>
                  <a:lnTo>
                    <a:pt x="202935" y="2029353"/>
                  </a:lnTo>
                  <a:cubicBezTo>
                    <a:pt x="90857" y="2029353"/>
                    <a:pt x="0" y="1938496"/>
                    <a:pt x="0" y="1826418"/>
                  </a:cubicBezTo>
                  <a:lnTo>
                    <a:pt x="0" y="202935"/>
                  </a:lnTo>
                  <a:close/>
                </a:path>
              </a:pathLst>
            </a:custGeom>
            <a:grpFill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35545"/>
                <a:satOff val="-3778"/>
                <a:lumOff val="834"/>
                <a:alphaOff val="0"/>
              </a:schemeClr>
            </a:fillRef>
            <a:effectRef idx="2">
              <a:schemeClr val="accent2">
                <a:hueOff val="-1035545"/>
                <a:satOff val="-3778"/>
                <a:lumOff val="83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2308" tIns="162308" rIns="162308" bIns="162308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3.Vehicle Position &amp;Speed calculation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ED078D-B318-B654-E4BA-5653B61F392F}"/>
                </a:ext>
              </a:extLst>
            </p:cNvPr>
            <p:cNvSpPr/>
            <p:nvPr/>
          </p:nvSpPr>
          <p:spPr>
            <a:xfrm rot="16200000">
              <a:off x="6812607" y="5473607"/>
              <a:ext cx="2526865" cy="3044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300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775219"/>
                <a:satOff val="-6477"/>
                <a:lumOff val="1429"/>
                <a:alphaOff val="0"/>
              </a:schemeClr>
            </a:fillRef>
            <a:effectRef idx="0">
              <a:schemeClr val="accent2">
                <a:hueOff val="-1775219"/>
                <a:satOff val="-6477"/>
                <a:lumOff val="1429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C5285BF-1EBE-B51D-F9A1-958D9916807C}"/>
                </a:ext>
              </a:extLst>
            </p:cNvPr>
            <p:cNvSpPr/>
            <p:nvPr/>
          </p:nvSpPr>
          <p:spPr>
            <a:xfrm>
              <a:off x="7394676" y="6398815"/>
              <a:ext cx="3382255" cy="2029353"/>
            </a:xfrm>
            <a:custGeom>
              <a:avLst/>
              <a:gdLst>
                <a:gd name="connsiteX0" fmla="*/ 0 w 3382255"/>
                <a:gd name="connsiteY0" fmla="*/ 202935 h 2029353"/>
                <a:gd name="connsiteX1" fmla="*/ 202935 w 3382255"/>
                <a:gd name="connsiteY1" fmla="*/ 0 h 2029353"/>
                <a:gd name="connsiteX2" fmla="*/ 3179320 w 3382255"/>
                <a:gd name="connsiteY2" fmla="*/ 0 h 2029353"/>
                <a:gd name="connsiteX3" fmla="*/ 3382255 w 3382255"/>
                <a:gd name="connsiteY3" fmla="*/ 202935 h 2029353"/>
                <a:gd name="connsiteX4" fmla="*/ 3382255 w 3382255"/>
                <a:gd name="connsiteY4" fmla="*/ 1826418 h 2029353"/>
                <a:gd name="connsiteX5" fmla="*/ 3179320 w 3382255"/>
                <a:gd name="connsiteY5" fmla="*/ 2029353 h 2029353"/>
                <a:gd name="connsiteX6" fmla="*/ 202935 w 3382255"/>
                <a:gd name="connsiteY6" fmla="*/ 2029353 h 2029353"/>
                <a:gd name="connsiteX7" fmla="*/ 0 w 3382255"/>
                <a:gd name="connsiteY7" fmla="*/ 1826418 h 2029353"/>
                <a:gd name="connsiteX8" fmla="*/ 0 w 3382255"/>
                <a:gd name="connsiteY8" fmla="*/ 202935 h 20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2255" h="2029353">
                  <a:moveTo>
                    <a:pt x="0" y="202935"/>
                  </a:moveTo>
                  <a:cubicBezTo>
                    <a:pt x="0" y="90857"/>
                    <a:pt x="90857" y="0"/>
                    <a:pt x="202935" y="0"/>
                  </a:cubicBezTo>
                  <a:lnTo>
                    <a:pt x="3179320" y="0"/>
                  </a:lnTo>
                  <a:cubicBezTo>
                    <a:pt x="3291398" y="0"/>
                    <a:pt x="3382255" y="90857"/>
                    <a:pt x="3382255" y="202935"/>
                  </a:cubicBezTo>
                  <a:lnTo>
                    <a:pt x="3382255" y="1826418"/>
                  </a:lnTo>
                  <a:cubicBezTo>
                    <a:pt x="3382255" y="1938496"/>
                    <a:pt x="3291398" y="2029353"/>
                    <a:pt x="3179320" y="2029353"/>
                  </a:cubicBezTo>
                  <a:lnTo>
                    <a:pt x="202935" y="2029353"/>
                  </a:lnTo>
                  <a:cubicBezTo>
                    <a:pt x="90857" y="2029353"/>
                    <a:pt x="0" y="1938496"/>
                    <a:pt x="0" y="1826418"/>
                  </a:cubicBezTo>
                  <a:lnTo>
                    <a:pt x="0" y="202935"/>
                  </a:lnTo>
                  <a:close/>
                </a:path>
              </a:pathLst>
            </a:custGeom>
            <a:grpFill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553317"/>
                <a:satOff val="-5667"/>
                <a:lumOff val="1250"/>
                <a:alphaOff val="0"/>
              </a:schemeClr>
            </a:fillRef>
            <a:effectRef idx="2">
              <a:schemeClr val="accent2">
                <a:hueOff val="-1553317"/>
                <a:satOff val="-5667"/>
                <a:lumOff val="125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2308" tIns="162308" rIns="162308" bIns="162308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b="1" kern="1200" dirty="0"/>
                <a:t>4.V2V Communication Establishment via LoRa</a:t>
              </a:r>
              <a:endParaRPr lang="en-US" b="1" kern="12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396098-8406-CCB4-D2EF-A86876E21D56}"/>
                </a:ext>
              </a:extLst>
            </p:cNvPr>
            <p:cNvSpPr/>
            <p:nvPr/>
          </p:nvSpPr>
          <p:spPr>
            <a:xfrm rot="16200000">
              <a:off x="6812607" y="2936916"/>
              <a:ext cx="2526865" cy="3044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300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2366959"/>
                <a:satOff val="-8636"/>
                <a:lumOff val="1905"/>
                <a:alphaOff val="0"/>
              </a:schemeClr>
            </a:fillRef>
            <a:effectRef idx="0">
              <a:schemeClr val="accent2">
                <a:hueOff val="-2366959"/>
                <a:satOff val="-8636"/>
                <a:lumOff val="1905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80C201-6FAA-7620-C6D6-4772D8155467}"/>
                </a:ext>
              </a:extLst>
            </p:cNvPr>
            <p:cNvSpPr/>
            <p:nvPr/>
          </p:nvSpPr>
          <p:spPr>
            <a:xfrm>
              <a:off x="7394676" y="3862123"/>
              <a:ext cx="3382255" cy="2029353"/>
            </a:xfrm>
            <a:custGeom>
              <a:avLst/>
              <a:gdLst>
                <a:gd name="connsiteX0" fmla="*/ 0 w 3382255"/>
                <a:gd name="connsiteY0" fmla="*/ 202935 h 2029353"/>
                <a:gd name="connsiteX1" fmla="*/ 202935 w 3382255"/>
                <a:gd name="connsiteY1" fmla="*/ 0 h 2029353"/>
                <a:gd name="connsiteX2" fmla="*/ 3179320 w 3382255"/>
                <a:gd name="connsiteY2" fmla="*/ 0 h 2029353"/>
                <a:gd name="connsiteX3" fmla="*/ 3382255 w 3382255"/>
                <a:gd name="connsiteY3" fmla="*/ 202935 h 2029353"/>
                <a:gd name="connsiteX4" fmla="*/ 3382255 w 3382255"/>
                <a:gd name="connsiteY4" fmla="*/ 1826418 h 2029353"/>
                <a:gd name="connsiteX5" fmla="*/ 3179320 w 3382255"/>
                <a:gd name="connsiteY5" fmla="*/ 2029353 h 2029353"/>
                <a:gd name="connsiteX6" fmla="*/ 202935 w 3382255"/>
                <a:gd name="connsiteY6" fmla="*/ 2029353 h 2029353"/>
                <a:gd name="connsiteX7" fmla="*/ 0 w 3382255"/>
                <a:gd name="connsiteY7" fmla="*/ 1826418 h 2029353"/>
                <a:gd name="connsiteX8" fmla="*/ 0 w 3382255"/>
                <a:gd name="connsiteY8" fmla="*/ 202935 h 20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2255" h="2029353">
                  <a:moveTo>
                    <a:pt x="0" y="202935"/>
                  </a:moveTo>
                  <a:cubicBezTo>
                    <a:pt x="0" y="90857"/>
                    <a:pt x="90857" y="0"/>
                    <a:pt x="202935" y="0"/>
                  </a:cubicBezTo>
                  <a:lnTo>
                    <a:pt x="3179320" y="0"/>
                  </a:lnTo>
                  <a:cubicBezTo>
                    <a:pt x="3291398" y="0"/>
                    <a:pt x="3382255" y="90857"/>
                    <a:pt x="3382255" y="202935"/>
                  </a:cubicBezTo>
                  <a:lnTo>
                    <a:pt x="3382255" y="1826418"/>
                  </a:lnTo>
                  <a:cubicBezTo>
                    <a:pt x="3382255" y="1938496"/>
                    <a:pt x="3291398" y="2029353"/>
                    <a:pt x="3179320" y="2029353"/>
                  </a:cubicBezTo>
                  <a:lnTo>
                    <a:pt x="202935" y="2029353"/>
                  </a:lnTo>
                  <a:cubicBezTo>
                    <a:pt x="90857" y="2029353"/>
                    <a:pt x="0" y="1938496"/>
                    <a:pt x="0" y="1826418"/>
                  </a:cubicBezTo>
                  <a:lnTo>
                    <a:pt x="0" y="202935"/>
                  </a:lnTo>
                  <a:close/>
                </a:path>
              </a:pathLst>
            </a:custGeom>
            <a:grpFill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2071089"/>
                <a:satOff val="-7556"/>
                <a:lumOff val="1667"/>
                <a:alphaOff val="0"/>
              </a:schemeClr>
            </a:fillRef>
            <a:effectRef idx="2">
              <a:schemeClr val="accent2">
                <a:hueOff val="-2071089"/>
                <a:satOff val="-7556"/>
                <a:lumOff val="166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2308" tIns="162308" rIns="162308" bIns="162308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5.Overtaking Detection &amp; Signal sending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774999-69D9-BD2C-E623-A509EC514829}"/>
                </a:ext>
              </a:extLst>
            </p:cNvPr>
            <p:cNvSpPr/>
            <p:nvPr/>
          </p:nvSpPr>
          <p:spPr>
            <a:xfrm>
              <a:off x="8080953" y="1668570"/>
              <a:ext cx="4488573" cy="3044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300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2958699"/>
                <a:satOff val="-10795"/>
                <a:lumOff val="2381"/>
                <a:alphaOff val="0"/>
              </a:schemeClr>
            </a:fillRef>
            <a:effectRef idx="0">
              <a:schemeClr val="accent2">
                <a:hueOff val="-2958699"/>
                <a:satOff val="-10795"/>
                <a:lumOff val="2381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F0FE8D-CEB4-65F6-0FED-DB1BEA38A4E2}"/>
                </a:ext>
              </a:extLst>
            </p:cNvPr>
            <p:cNvSpPr/>
            <p:nvPr/>
          </p:nvSpPr>
          <p:spPr>
            <a:xfrm>
              <a:off x="7394676" y="1325431"/>
              <a:ext cx="3382255" cy="2029353"/>
            </a:xfrm>
            <a:custGeom>
              <a:avLst/>
              <a:gdLst>
                <a:gd name="connsiteX0" fmla="*/ 0 w 3382255"/>
                <a:gd name="connsiteY0" fmla="*/ 202935 h 2029353"/>
                <a:gd name="connsiteX1" fmla="*/ 202935 w 3382255"/>
                <a:gd name="connsiteY1" fmla="*/ 0 h 2029353"/>
                <a:gd name="connsiteX2" fmla="*/ 3179320 w 3382255"/>
                <a:gd name="connsiteY2" fmla="*/ 0 h 2029353"/>
                <a:gd name="connsiteX3" fmla="*/ 3382255 w 3382255"/>
                <a:gd name="connsiteY3" fmla="*/ 202935 h 2029353"/>
                <a:gd name="connsiteX4" fmla="*/ 3382255 w 3382255"/>
                <a:gd name="connsiteY4" fmla="*/ 1826418 h 2029353"/>
                <a:gd name="connsiteX5" fmla="*/ 3179320 w 3382255"/>
                <a:gd name="connsiteY5" fmla="*/ 2029353 h 2029353"/>
                <a:gd name="connsiteX6" fmla="*/ 202935 w 3382255"/>
                <a:gd name="connsiteY6" fmla="*/ 2029353 h 2029353"/>
                <a:gd name="connsiteX7" fmla="*/ 0 w 3382255"/>
                <a:gd name="connsiteY7" fmla="*/ 1826418 h 2029353"/>
                <a:gd name="connsiteX8" fmla="*/ 0 w 3382255"/>
                <a:gd name="connsiteY8" fmla="*/ 202935 h 20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2255" h="2029353">
                  <a:moveTo>
                    <a:pt x="0" y="202935"/>
                  </a:moveTo>
                  <a:cubicBezTo>
                    <a:pt x="0" y="90857"/>
                    <a:pt x="90857" y="0"/>
                    <a:pt x="202935" y="0"/>
                  </a:cubicBezTo>
                  <a:lnTo>
                    <a:pt x="3179320" y="0"/>
                  </a:lnTo>
                  <a:cubicBezTo>
                    <a:pt x="3291398" y="0"/>
                    <a:pt x="3382255" y="90857"/>
                    <a:pt x="3382255" y="202935"/>
                  </a:cubicBezTo>
                  <a:lnTo>
                    <a:pt x="3382255" y="1826418"/>
                  </a:lnTo>
                  <a:cubicBezTo>
                    <a:pt x="3382255" y="1938496"/>
                    <a:pt x="3291398" y="2029353"/>
                    <a:pt x="3179320" y="2029353"/>
                  </a:cubicBezTo>
                  <a:lnTo>
                    <a:pt x="202935" y="2029353"/>
                  </a:lnTo>
                  <a:cubicBezTo>
                    <a:pt x="90857" y="2029353"/>
                    <a:pt x="0" y="1938496"/>
                    <a:pt x="0" y="1826418"/>
                  </a:cubicBezTo>
                  <a:lnTo>
                    <a:pt x="0" y="202935"/>
                  </a:lnTo>
                  <a:close/>
                </a:path>
              </a:pathLst>
            </a:custGeom>
            <a:grpFill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2588861"/>
                <a:satOff val="-9446"/>
                <a:lumOff val="2084"/>
                <a:alphaOff val="0"/>
              </a:schemeClr>
            </a:fillRef>
            <a:effectRef idx="2">
              <a:schemeClr val="accent2">
                <a:hueOff val="-2588861"/>
                <a:satOff val="-9446"/>
                <a:lumOff val="208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2308" tIns="162308" rIns="162308" bIns="162308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6.Signal reception &amp; Data Processing by Nearby vehicles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1E87B9-81B5-81E7-2679-D636D79B0FF4}"/>
                </a:ext>
              </a:extLst>
            </p:cNvPr>
            <p:cNvSpPr/>
            <p:nvPr/>
          </p:nvSpPr>
          <p:spPr>
            <a:xfrm rot="5400000">
              <a:off x="11311007" y="2936916"/>
              <a:ext cx="2526865" cy="3044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300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3550438"/>
                <a:satOff val="-12954"/>
                <a:lumOff val="2858"/>
                <a:alphaOff val="0"/>
              </a:schemeClr>
            </a:fillRef>
            <a:effectRef idx="0">
              <a:schemeClr val="accent2">
                <a:hueOff val="-3550438"/>
                <a:satOff val="-12954"/>
                <a:lumOff val="285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FB3E03B-F794-5684-CF41-ED136BFC3943}"/>
                </a:ext>
              </a:extLst>
            </p:cNvPr>
            <p:cNvSpPr/>
            <p:nvPr/>
          </p:nvSpPr>
          <p:spPr>
            <a:xfrm>
              <a:off x="11893076" y="1325431"/>
              <a:ext cx="3382255" cy="2029353"/>
            </a:xfrm>
            <a:custGeom>
              <a:avLst/>
              <a:gdLst>
                <a:gd name="connsiteX0" fmla="*/ 0 w 3382255"/>
                <a:gd name="connsiteY0" fmla="*/ 202935 h 2029353"/>
                <a:gd name="connsiteX1" fmla="*/ 202935 w 3382255"/>
                <a:gd name="connsiteY1" fmla="*/ 0 h 2029353"/>
                <a:gd name="connsiteX2" fmla="*/ 3179320 w 3382255"/>
                <a:gd name="connsiteY2" fmla="*/ 0 h 2029353"/>
                <a:gd name="connsiteX3" fmla="*/ 3382255 w 3382255"/>
                <a:gd name="connsiteY3" fmla="*/ 202935 h 2029353"/>
                <a:gd name="connsiteX4" fmla="*/ 3382255 w 3382255"/>
                <a:gd name="connsiteY4" fmla="*/ 1826418 h 2029353"/>
                <a:gd name="connsiteX5" fmla="*/ 3179320 w 3382255"/>
                <a:gd name="connsiteY5" fmla="*/ 2029353 h 2029353"/>
                <a:gd name="connsiteX6" fmla="*/ 202935 w 3382255"/>
                <a:gd name="connsiteY6" fmla="*/ 2029353 h 2029353"/>
                <a:gd name="connsiteX7" fmla="*/ 0 w 3382255"/>
                <a:gd name="connsiteY7" fmla="*/ 1826418 h 2029353"/>
                <a:gd name="connsiteX8" fmla="*/ 0 w 3382255"/>
                <a:gd name="connsiteY8" fmla="*/ 202935 h 20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2255" h="2029353">
                  <a:moveTo>
                    <a:pt x="0" y="202935"/>
                  </a:moveTo>
                  <a:cubicBezTo>
                    <a:pt x="0" y="90857"/>
                    <a:pt x="90857" y="0"/>
                    <a:pt x="202935" y="0"/>
                  </a:cubicBezTo>
                  <a:lnTo>
                    <a:pt x="3179320" y="0"/>
                  </a:lnTo>
                  <a:cubicBezTo>
                    <a:pt x="3291398" y="0"/>
                    <a:pt x="3382255" y="90857"/>
                    <a:pt x="3382255" y="202935"/>
                  </a:cubicBezTo>
                  <a:lnTo>
                    <a:pt x="3382255" y="1826418"/>
                  </a:lnTo>
                  <a:cubicBezTo>
                    <a:pt x="3382255" y="1938496"/>
                    <a:pt x="3291398" y="2029353"/>
                    <a:pt x="3179320" y="2029353"/>
                  </a:cubicBezTo>
                  <a:lnTo>
                    <a:pt x="202935" y="2029353"/>
                  </a:lnTo>
                  <a:cubicBezTo>
                    <a:pt x="90857" y="2029353"/>
                    <a:pt x="0" y="1938496"/>
                    <a:pt x="0" y="1826418"/>
                  </a:cubicBezTo>
                  <a:lnTo>
                    <a:pt x="0" y="202935"/>
                  </a:lnTo>
                  <a:close/>
                </a:path>
              </a:pathLst>
            </a:custGeom>
            <a:grpFill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3106634"/>
                <a:satOff val="-11335"/>
                <a:lumOff val="2501"/>
                <a:alphaOff val="0"/>
              </a:schemeClr>
            </a:fillRef>
            <a:effectRef idx="2">
              <a:schemeClr val="accent2">
                <a:hueOff val="-3106634"/>
                <a:satOff val="-11335"/>
                <a:lumOff val="250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2308" tIns="162308" rIns="162308" bIns="162308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7.Driver Alert Generation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479FE2A-7528-B89E-F288-51DD8C1DDFB6}"/>
                </a:ext>
              </a:extLst>
            </p:cNvPr>
            <p:cNvSpPr/>
            <p:nvPr/>
          </p:nvSpPr>
          <p:spPr>
            <a:xfrm rot="5400000">
              <a:off x="11311007" y="5473607"/>
              <a:ext cx="2526865" cy="3044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300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4142178"/>
                <a:satOff val="-15113"/>
                <a:lumOff val="3334"/>
                <a:alphaOff val="0"/>
              </a:schemeClr>
            </a:fillRef>
            <a:effectRef idx="0">
              <a:schemeClr val="accent2">
                <a:hueOff val="-4142178"/>
                <a:satOff val="-15113"/>
                <a:lumOff val="333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805876-37C2-854B-A0C5-8C8012737D0A}"/>
                </a:ext>
              </a:extLst>
            </p:cNvPr>
            <p:cNvSpPr/>
            <p:nvPr/>
          </p:nvSpPr>
          <p:spPr>
            <a:xfrm>
              <a:off x="11893076" y="3862123"/>
              <a:ext cx="3382255" cy="2029353"/>
            </a:xfrm>
            <a:custGeom>
              <a:avLst/>
              <a:gdLst>
                <a:gd name="connsiteX0" fmla="*/ 0 w 3382255"/>
                <a:gd name="connsiteY0" fmla="*/ 202935 h 2029353"/>
                <a:gd name="connsiteX1" fmla="*/ 202935 w 3382255"/>
                <a:gd name="connsiteY1" fmla="*/ 0 h 2029353"/>
                <a:gd name="connsiteX2" fmla="*/ 3179320 w 3382255"/>
                <a:gd name="connsiteY2" fmla="*/ 0 h 2029353"/>
                <a:gd name="connsiteX3" fmla="*/ 3382255 w 3382255"/>
                <a:gd name="connsiteY3" fmla="*/ 202935 h 2029353"/>
                <a:gd name="connsiteX4" fmla="*/ 3382255 w 3382255"/>
                <a:gd name="connsiteY4" fmla="*/ 1826418 h 2029353"/>
                <a:gd name="connsiteX5" fmla="*/ 3179320 w 3382255"/>
                <a:gd name="connsiteY5" fmla="*/ 2029353 h 2029353"/>
                <a:gd name="connsiteX6" fmla="*/ 202935 w 3382255"/>
                <a:gd name="connsiteY6" fmla="*/ 2029353 h 2029353"/>
                <a:gd name="connsiteX7" fmla="*/ 0 w 3382255"/>
                <a:gd name="connsiteY7" fmla="*/ 1826418 h 2029353"/>
                <a:gd name="connsiteX8" fmla="*/ 0 w 3382255"/>
                <a:gd name="connsiteY8" fmla="*/ 202935 h 20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2255" h="2029353">
                  <a:moveTo>
                    <a:pt x="0" y="202935"/>
                  </a:moveTo>
                  <a:cubicBezTo>
                    <a:pt x="0" y="90857"/>
                    <a:pt x="90857" y="0"/>
                    <a:pt x="202935" y="0"/>
                  </a:cubicBezTo>
                  <a:lnTo>
                    <a:pt x="3179320" y="0"/>
                  </a:lnTo>
                  <a:cubicBezTo>
                    <a:pt x="3291398" y="0"/>
                    <a:pt x="3382255" y="90857"/>
                    <a:pt x="3382255" y="202935"/>
                  </a:cubicBezTo>
                  <a:lnTo>
                    <a:pt x="3382255" y="1826418"/>
                  </a:lnTo>
                  <a:cubicBezTo>
                    <a:pt x="3382255" y="1938496"/>
                    <a:pt x="3291398" y="2029353"/>
                    <a:pt x="3179320" y="2029353"/>
                  </a:cubicBezTo>
                  <a:lnTo>
                    <a:pt x="202935" y="2029353"/>
                  </a:lnTo>
                  <a:cubicBezTo>
                    <a:pt x="90857" y="2029353"/>
                    <a:pt x="0" y="1938496"/>
                    <a:pt x="0" y="1826418"/>
                  </a:cubicBezTo>
                  <a:lnTo>
                    <a:pt x="0" y="202935"/>
                  </a:lnTo>
                  <a:close/>
                </a:path>
              </a:pathLst>
            </a:custGeom>
            <a:grpFill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3624406"/>
                <a:satOff val="-13224"/>
                <a:lumOff val="2917"/>
                <a:alphaOff val="0"/>
              </a:schemeClr>
            </a:fillRef>
            <a:effectRef idx="2">
              <a:schemeClr val="accent2">
                <a:hueOff val="-3624406"/>
                <a:satOff val="-13224"/>
                <a:lumOff val="291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2308" tIns="162308" rIns="162308" bIns="162308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8.Feedback Approach sending &amp;Reception (if </a:t>
              </a:r>
              <a:r>
                <a:rPr lang="en-US" b="1" kern="1200" dirty="0" err="1"/>
                <a:t>Anamoly</a:t>
              </a:r>
              <a:r>
                <a:rPr lang="en-US" b="1" kern="1200" dirty="0"/>
                <a:t>)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C60414E-10F6-1D52-D2C8-B94D070B6470}"/>
                </a:ext>
              </a:extLst>
            </p:cNvPr>
            <p:cNvSpPr/>
            <p:nvPr/>
          </p:nvSpPr>
          <p:spPr>
            <a:xfrm>
              <a:off x="11893076" y="6398815"/>
              <a:ext cx="3382255" cy="2029353"/>
            </a:xfrm>
            <a:custGeom>
              <a:avLst/>
              <a:gdLst>
                <a:gd name="connsiteX0" fmla="*/ 0 w 3382255"/>
                <a:gd name="connsiteY0" fmla="*/ 202935 h 2029353"/>
                <a:gd name="connsiteX1" fmla="*/ 202935 w 3382255"/>
                <a:gd name="connsiteY1" fmla="*/ 0 h 2029353"/>
                <a:gd name="connsiteX2" fmla="*/ 3179320 w 3382255"/>
                <a:gd name="connsiteY2" fmla="*/ 0 h 2029353"/>
                <a:gd name="connsiteX3" fmla="*/ 3382255 w 3382255"/>
                <a:gd name="connsiteY3" fmla="*/ 202935 h 2029353"/>
                <a:gd name="connsiteX4" fmla="*/ 3382255 w 3382255"/>
                <a:gd name="connsiteY4" fmla="*/ 1826418 h 2029353"/>
                <a:gd name="connsiteX5" fmla="*/ 3179320 w 3382255"/>
                <a:gd name="connsiteY5" fmla="*/ 2029353 h 2029353"/>
                <a:gd name="connsiteX6" fmla="*/ 202935 w 3382255"/>
                <a:gd name="connsiteY6" fmla="*/ 2029353 h 2029353"/>
                <a:gd name="connsiteX7" fmla="*/ 0 w 3382255"/>
                <a:gd name="connsiteY7" fmla="*/ 1826418 h 2029353"/>
                <a:gd name="connsiteX8" fmla="*/ 0 w 3382255"/>
                <a:gd name="connsiteY8" fmla="*/ 202935 h 20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2255" h="2029353">
                  <a:moveTo>
                    <a:pt x="0" y="202935"/>
                  </a:moveTo>
                  <a:cubicBezTo>
                    <a:pt x="0" y="90857"/>
                    <a:pt x="90857" y="0"/>
                    <a:pt x="202935" y="0"/>
                  </a:cubicBezTo>
                  <a:lnTo>
                    <a:pt x="3179320" y="0"/>
                  </a:lnTo>
                  <a:cubicBezTo>
                    <a:pt x="3291398" y="0"/>
                    <a:pt x="3382255" y="90857"/>
                    <a:pt x="3382255" y="202935"/>
                  </a:cubicBezTo>
                  <a:lnTo>
                    <a:pt x="3382255" y="1826418"/>
                  </a:lnTo>
                  <a:cubicBezTo>
                    <a:pt x="3382255" y="1938496"/>
                    <a:pt x="3291398" y="2029353"/>
                    <a:pt x="3179320" y="2029353"/>
                  </a:cubicBezTo>
                  <a:lnTo>
                    <a:pt x="202935" y="2029353"/>
                  </a:lnTo>
                  <a:cubicBezTo>
                    <a:pt x="90857" y="2029353"/>
                    <a:pt x="0" y="1938496"/>
                    <a:pt x="0" y="1826418"/>
                  </a:cubicBezTo>
                  <a:lnTo>
                    <a:pt x="0" y="202935"/>
                  </a:lnTo>
                  <a:close/>
                </a:path>
              </a:pathLst>
            </a:custGeom>
            <a:grpFill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4142178"/>
                <a:satOff val="-15113"/>
                <a:lumOff val="3334"/>
                <a:alphaOff val="0"/>
              </a:schemeClr>
            </a:fillRef>
            <a:effectRef idx="2">
              <a:schemeClr val="accent2">
                <a:hueOff val="-4142178"/>
                <a:satOff val="-15113"/>
                <a:lumOff val="333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2308" tIns="162308" rIns="162308" bIns="162308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9.Continuous system monitoring &amp; Data logging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1BB5B49-438E-36E9-A12E-C79F245D01DF}"/>
              </a:ext>
            </a:extLst>
          </p:cNvPr>
          <p:cNvSpPr/>
          <p:nvPr/>
        </p:nvSpPr>
        <p:spPr>
          <a:xfrm>
            <a:off x="6359236" y="9310255"/>
            <a:ext cx="5140037" cy="42949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7438291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hank You !!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40935">
              <a:defRPr>
                <a:solidFill>
                  <a:srgbClr val="3A3ACE"/>
                </a:solidFill>
              </a:defRPr>
            </a:lvl1pPr>
          </a:lstStyle>
          <a:p>
            <a:r>
              <a:t>Thank You !!!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6632" y="1947842"/>
            <a:ext cx="10287000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E8EB9B-5BA5-A04A-CFDC-B8B33E32213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pPr/>
              <a:t>14</a:t>
            </a:fld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592DC9-C981-9FC1-4DD6-71509C3210CA}"/>
              </a:ext>
            </a:extLst>
          </p:cNvPr>
          <p:cNvSpPr/>
          <p:nvPr/>
        </p:nvSpPr>
        <p:spPr>
          <a:xfrm>
            <a:off x="6359236" y="9310255"/>
            <a:ext cx="5140037" cy="42949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65445-B3B0-2D4E-B266-1086B49DC8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1AD1F0-6DC4-60A1-6E1E-0D7D44140621}"/>
              </a:ext>
            </a:extLst>
          </p:cNvPr>
          <p:cNvSpPr/>
          <p:nvPr/>
        </p:nvSpPr>
        <p:spPr>
          <a:xfrm>
            <a:off x="6359236" y="9310255"/>
            <a:ext cx="5140037" cy="42949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ABC941-9F28-4C2A-B9A6-450700619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891" y="4168301"/>
            <a:ext cx="14866726" cy="1067843"/>
          </a:xfrm>
        </p:spPr>
        <p:txBody>
          <a:bodyPr/>
          <a:lstStyle/>
          <a:p>
            <a:r>
              <a:rPr lang="en-US" b="1" dirty="0"/>
              <a:t>WHY THIS PROJECT?</a:t>
            </a:r>
          </a:p>
        </p:txBody>
      </p:sp>
    </p:spTree>
    <p:extLst>
      <p:ext uri="{BB962C8B-B14F-4D97-AF65-F5344CB8AC3E}">
        <p14:creationId xmlns:p14="http://schemas.microsoft.com/office/powerpoint/2010/main" val="366529931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65445-B3B0-2D4E-B266-1086B49DC8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1F4FC-1436-C191-6061-2DAB662B582D}"/>
              </a:ext>
            </a:extLst>
          </p:cNvPr>
          <p:cNvSpPr txBox="1"/>
          <p:nvPr/>
        </p:nvSpPr>
        <p:spPr>
          <a:xfrm>
            <a:off x="918941" y="1099971"/>
            <a:ext cx="15810871" cy="70112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u="sng" dirty="0">
                <a:solidFill>
                  <a:srgbClr val="002060"/>
                </a:solidFill>
                <a:latin typeface="+mn-lt"/>
              </a:rPr>
              <a:t>STATS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Global Impact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latin typeface="+mn-lt"/>
              </a:rPr>
              <a:t>A study of 973 overtaking accidents in England found young drivers often make poor decisions, older drivers are prone to right-turn accidents, and common issues include head-on collisions and loss of control, highlighting the need for better understanding of overtaking maneuvers.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latin typeface="+mn-lt"/>
                <a:hlinkClick r:id="rId2"/>
              </a:rPr>
              <a:t>https://www.sciencedirect.com/science/article/abs/pii/S000145759700105X</a:t>
            </a:r>
            <a:endParaRPr lang="en-US" sz="21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Regional Data: India</a:t>
            </a:r>
          </a:p>
          <a:p>
            <a:pPr>
              <a:lnSpc>
                <a:spcPts val="3341"/>
              </a:lnSpc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In India, overtaking maneuvers resulted in 7.3% of all road accidents and 7.8% of total fatalities (MORTH 2016).</a:t>
            </a:r>
          </a:p>
          <a:p>
            <a:pPr>
              <a:lnSpc>
                <a:spcPts val="3341"/>
              </a:lnSpc>
            </a:pPr>
            <a:r>
              <a:rPr lang="en-US" sz="2100" dirty="0">
                <a:solidFill>
                  <a:schemeClr val="tx1"/>
                </a:solidFill>
                <a:latin typeface="+mn-lt"/>
                <a:hlinkClick r:id="rId3"/>
              </a:rPr>
              <a:t>https://www.researchgate.net/figure/Overtaking-accidents-at-different-road-elements_fig2_304529903</a:t>
            </a:r>
            <a:endParaRPr lang="en-US" sz="21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National Crime Records Bureau (NCRB) data for 2021, nearly 90% of road accident deaths were due to speeding, overtaking, and dangerous driving combined </a:t>
            </a:r>
          </a:p>
          <a:p>
            <a:pPr>
              <a:lnSpc>
                <a:spcPct val="150000"/>
              </a:lnSpc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hlinkClick r:id="rId4"/>
              </a:rPr>
              <a:t>https://www.drishtiias.com/daily-updates/daily-news-analysis/road-accidents-in-india-4</a:t>
            </a:r>
            <a:endParaRPr lang="en-US" sz="21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ts val="3341"/>
              </a:lnSpc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National Crime Records Bureau : The NCRB states that 41.1% of total road accidents in India were caused by rash driving and negligence in 2022. Overtaking on blind curves or in no-overtaking zones would likely fall under this category.</a:t>
            </a:r>
          </a:p>
          <a:p>
            <a:pPr>
              <a:lnSpc>
                <a:spcPts val="3341"/>
              </a:lnSpc>
            </a:pPr>
            <a:r>
              <a:rPr lang="en-US" sz="2100" dirty="0">
                <a:solidFill>
                  <a:schemeClr val="tx1"/>
                </a:solidFill>
                <a:latin typeface="+mn-lt"/>
                <a:hlinkClick r:id="rId5"/>
              </a:rPr>
              <a:t>https://ncrb.gov.in/</a:t>
            </a:r>
            <a:endParaRPr lang="en-US" sz="2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411074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65445-B3B0-2D4E-B266-1086B49DC8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 descr="rfhyurtj&#10;">
            <a:hlinkClick r:id="rId2"/>
            <a:extLst>
              <a:ext uri="{FF2B5EF4-FFF2-40B4-BE49-F238E27FC236}">
                <a16:creationId xmlns:a16="http://schemas.microsoft.com/office/drawing/2014/main" id="{A9FE5B62-9259-9023-EB43-778A4EC108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2532" b="2748"/>
          <a:stretch/>
        </p:blipFill>
        <p:spPr>
          <a:xfrm>
            <a:off x="3272941" y="614470"/>
            <a:ext cx="10147821" cy="805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38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65445-B3B0-2D4E-B266-1086B49DC8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1AD1F0-6DC4-60A1-6E1E-0D7D44140621}"/>
              </a:ext>
            </a:extLst>
          </p:cNvPr>
          <p:cNvSpPr/>
          <p:nvPr/>
        </p:nvSpPr>
        <p:spPr>
          <a:xfrm>
            <a:off x="6359236" y="9310255"/>
            <a:ext cx="5140037" cy="42949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ABC941-9F28-4C2A-B9A6-450700619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891" y="4168301"/>
            <a:ext cx="14866726" cy="1067843"/>
          </a:xfrm>
        </p:spPr>
        <p:txBody>
          <a:bodyPr/>
          <a:lstStyle/>
          <a:p>
            <a:r>
              <a:rPr lang="en-US" b="1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84560699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65445-B3B0-2D4E-B266-1086B49DC8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CEC25-31F4-1806-FAC2-C7A569DF271C}"/>
              </a:ext>
            </a:extLst>
          </p:cNvPr>
          <p:cNvSpPr txBox="1"/>
          <p:nvPr/>
        </p:nvSpPr>
        <p:spPr>
          <a:xfrm>
            <a:off x="3282341" y="2052844"/>
            <a:ext cx="10195560" cy="48753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u="sng" dirty="0">
                <a:solidFill>
                  <a:schemeClr val="accent1">
                    <a:lumMod val="75000"/>
                  </a:schemeClr>
                </a:solidFill>
              </a:rPr>
              <a:t>PRIME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200" u="sng" dirty="0">
                <a:solidFill>
                  <a:schemeClr val="accent1">
                    <a:lumMod val="75000"/>
                  </a:schemeClr>
                </a:solidFill>
              </a:rPr>
              <a:t>OBJECTIVE</a:t>
            </a:r>
          </a:p>
          <a:p>
            <a:endParaRPr lang="en-US" sz="3200" u="sng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dirty="0"/>
              <a:t>To develop and implement a Vehicle-to-Vehicle (V2V) communication system that enhances road safety by preventing dangerous overtaking maneuvers. This system will provide real-time alerts to drivers about the presence and intentions of nearby vehicles, reducing the risk of collisions and improving overall traffic flow on highways.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628EB3-95A0-B122-9289-27C5D191F533}"/>
              </a:ext>
            </a:extLst>
          </p:cNvPr>
          <p:cNvSpPr/>
          <p:nvPr/>
        </p:nvSpPr>
        <p:spPr>
          <a:xfrm>
            <a:off x="6206836" y="9157855"/>
            <a:ext cx="5140037" cy="42949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F5EA5B-56B5-7DA8-E9FC-D55AB117355E}"/>
              </a:ext>
            </a:extLst>
          </p:cNvPr>
          <p:cNvSpPr/>
          <p:nvPr/>
        </p:nvSpPr>
        <p:spPr>
          <a:xfrm>
            <a:off x="6359236" y="9310255"/>
            <a:ext cx="5140037" cy="42949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6041040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65445-B3B0-2D4E-B266-1086B49DC8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317C5A75-D889-A724-2BF8-D928565D20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3540408"/>
              </p:ext>
            </p:extLst>
          </p:nvPr>
        </p:nvGraphicFramePr>
        <p:xfrm>
          <a:off x="466382" y="704151"/>
          <a:ext cx="8203749" cy="8345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ABEE0641-01D0-69B9-4DFB-09C95BC254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803540"/>
              </p:ext>
            </p:extLst>
          </p:nvPr>
        </p:nvGraphicFramePr>
        <p:xfrm>
          <a:off x="8360702" y="704151"/>
          <a:ext cx="8203749" cy="8345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BB6B5E8-614E-D9EF-AAF6-22A1823CE04D}"/>
              </a:ext>
            </a:extLst>
          </p:cNvPr>
          <p:cNvSpPr txBox="1"/>
          <p:nvPr/>
        </p:nvSpPr>
        <p:spPr>
          <a:xfrm>
            <a:off x="5827744" y="119376"/>
            <a:ext cx="5065915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SPECIFIC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200" dirty="0">
                <a:solidFill>
                  <a:srgbClr val="002060"/>
                </a:solidFill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415738924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65445-B3B0-2D4E-B266-1086B49DC8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1AD1F0-6DC4-60A1-6E1E-0D7D44140621}"/>
              </a:ext>
            </a:extLst>
          </p:cNvPr>
          <p:cNvSpPr/>
          <p:nvPr/>
        </p:nvSpPr>
        <p:spPr>
          <a:xfrm>
            <a:off x="6359236" y="9310255"/>
            <a:ext cx="5140037" cy="42949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859AB1F-B569-0E42-8E86-2DF7753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62" y="3810000"/>
            <a:ext cx="14866937" cy="1066800"/>
          </a:xfrm>
          <a:ln w="12700">
            <a:miter lim="400000"/>
          </a:ln>
        </p:spPr>
        <p:txBody>
          <a:bodyPr lIns="62150" tIns="62150" rIns="62150" bIns="62150" anchor="ctr">
            <a:normAutofit/>
          </a:bodyPr>
          <a:lstStyle/>
          <a:p>
            <a:r>
              <a:rPr lang="en-US" b="1" dirty="0"/>
              <a:t>WHERE WILL THE WORK BE DONE?</a:t>
            </a:r>
          </a:p>
        </p:txBody>
      </p:sp>
    </p:spTree>
    <p:extLst>
      <p:ext uri="{BB962C8B-B14F-4D97-AF65-F5344CB8AC3E}">
        <p14:creationId xmlns:p14="http://schemas.microsoft.com/office/powerpoint/2010/main" val="369280214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65445-B3B0-2D4E-B266-1086B49DC8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1AD1F0-6DC4-60A1-6E1E-0D7D44140621}"/>
              </a:ext>
            </a:extLst>
          </p:cNvPr>
          <p:cNvSpPr/>
          <p:nvPr/>
        </p:nvSpPr>
        <p:spPr>
          <a:xfrm>
            <a:off x="6359236" y="9310255"/>
            <a:ext cx="5140037" cy="42949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DBB086-B741-057D-17B0-0FED1C0A2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" r="18380"/>
          <a:stretch/>
        </p:blipFill>
        <p:spPr>
          <a:xfrm>
            <a:off x="2025042" y="802321"/>
            <a:ext cx="3148159" cy="25843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FE1FC-38F3-16D5-148C-A1B1D9850C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2"/>
          <a:stretch/>
        </p:blipFill>
        <p:spPr>
          <a:xfrm>
            <a:off x="2025042" y="4876800"/>
            <a:ext cx="3130677" cy="30340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71C850-3B81-FBD9-6790-8EAC7882C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5"/>
          <a:stretch/>
        </p:blipFill>
        <p:spPr>
          <a:xfrm>
            <a:off x="7354904" y="4876800"/>
            <a:ext cx="3318971" cy="30340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CE7E67-18A1-5247-BEF6-576405713B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" r="8686"/>
          <a:stretch/>
        </p:blipFill>
        <p:spPr>
          <a:xfrm>
            <a:off x="7289272" y="802321"/>
            <a:ext cx="3450234" cy="25843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384ECE-948A-2193-D519-C4DDB4CA2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770" y="802321"/>
            <a:ext cx="3450234" cy="25843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375D46-6E7D-6951-D1C8-BE61DDA216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8" r="8390"/>
          <a:stretch/>
        </p:blipFill>
        <p:spPr>
          <a:xfrm>
            <a:off x="12139550" y="4876800"/>
            <a:ext cx="3537454" cy="30295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E8E333A-291B-6A6C-3511-B924F66332A5}"/>
              </a:ext>
            </a:extLst>
          </p:cNvPr>
          <p:cNvSpPr/>
          <p:nvPr/>
        </p:nvSpPr>
        <p:spPr>
          <a:xfrm>
            <a:off x="1298916" y="3329707"/>
            <a:ext cx="4927212" cy="931334"/>
          </a:xfrm>
          <a:prstGeom prst="chevron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AB674FFC-8A84-0B07-9977-2B10703DF3E1}"/>
              </a:ext>
            </a:extLst>
          </p:cNvPr>
          <p:cNvSpPr/>
          <p:nvPr/>
        </p:nvSpPr>
        <p:spPr>
          <a:xfrm>
            <a:off x="11671125" y="7721533"/>
            <a:ext cx="4927212" cy="931334"/>
          </a:xfrm>
          <a:prstGeom prst="chevron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41F46875-8626-B0FB-2458-75843777518A}"/>
              </a:ext>
            </a:extLst>
          </p:cNvPr>
          <p:cNvSpPr/>
          <p:nvPr/>
        </p:nvSpPr>
        <p:spPr>
          <a:xfrm>
            <a:off x="6484324" y="7714574"/>
            <a:ext cx="4927212" cy="931334"/>
          </a:xfrm>
          <a:prstGeom prst="chevron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76A11AA4-05E7-F422-74EC-418A4C503E71}"/>
              </a:ext>
            </a:extLst>
          </p:cNvPr>
          <p:cNvSpPr/>
          <p:nvPr/>
        </p:nvSpPr>
        <p:spPr>
          <a:xfrm>
            <a:off x="11671125" y="3386665"/>
            <a:ext cx="4927212" cy="931334"/>
          </a:xfrm>
          <a:prstGeom prst="chevron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BA8A04E6-2A9F-0F31-78D1-FFB1E34C3A09}"/>
              </a:ext>
            </a:extLst>
          </p:cNvPr>
          <p:cNvSpPr/>
          <p:nvPr/>
        </p:nvSpPr>
        <p:spPr>
          <a:xfrm>
            <a:off x="6484324" y="3386665"/>
            <a:ext cx="4927212" cy="931334"/>
          </a:xfrm>
          <a:prstGeom prst="chevron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F6795316-876D-3445-DA00-8EDF2B45564D}"/>
              </a:ext>
            </a:extLst>
          </p:cNvPr>
          <p:cNvSpPr/>
          <p:nvPr/>
        </p:nvSpPr>
        <p:spPr>
          <a:xfrm>
            <a:off x="1297523" y="7714574"/>
            <a:ext cx="4927212" cy="931334"/>
          </a:xfrm>
          <a:prstGeom prst="chevron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1F3AD5-2F5C-2114-A46E-1D265786729A}"/>
              </a:ext>
            </a:extLst>
          </p:cNvPr>
          <p:cNvSpPr txBox="1"/>
          <p:nvPr/>
        </p:nvSpPr>
        <p:spPr>
          <a:xfrm>
            <a:off x="1884895" y="7834615"/>
            <a:ext cx="3752468" cy="6919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9AE65A-767E-B5DA-2A1C-9097F2C232AE}"/>
              </a:ext>
            </a:extLst>
          </p:cNvPr>
          <p:cNvSpPr txBox="1"/>
          <p:nvPr/>
        </p:nvSpPr>
        <p:spPr>
          <a:xfrm>
            <a:off x="2037295" y="7987015"/>
            <a:ext cx="3752468" cy="6919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D4206C-865F-D832-B59D-5B75BCCED8BD}"/>
              </a:ext>
            </a:extLst>
          </p:cNvPr>
          <p:cNvSpPr txBox="1"/>
          <p:nvPr/>
        </p:nvSpPr>
        <p:spPr>
          <a:xfrm>
            <a:off x="1884895" y="7834615"/>
            <a:ext cx="3752468" cy="6919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279C42-AA83-CAC5-2523-37BBF53F4B5A}"/>
              </a:ext>
            </a:extLst>
          </p:cNvPr>
          <p:cNvSpPr txBox="1"/>
          <p:nvPr/>
        </p:nvSpPr>
        <p:spPr>
          <a:xfrm>
            <a:off x="7138155" y="7944279"/>
            <a:ext cx="37524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MOUTAINOUS REGION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EC2449-2854-29A8-1AD7-345320666996}"/>
              </a:ext>
            </a:extLst>
          </p:cNvPr>
          <p:cNvSpPr txBox="1"/>
          <p:nvPr/>
        </p:nvSpPr>
        <p:spPr>
          <a:xfrm>
            <a:off x="1884895" y="7961166"/>
            <a:ext cx="37524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HILLY REGIONS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2FA337-36BC-4FF3-D516-BC83391EC900}"/>
              </a:ext>
            </a:extLst>
          </p:cNvPr>
          <p:cNvSpPr txBox="1"/>
          <p:nvPr/>
        </p:nvSpPr>
        <p:spPr>
          <a:xfrm>
            <a:off x="1483909" y="3578331"/>
            <a:ext cx="485069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HIGHWAYS AND FREEWAYS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5B410F-D7F8-816B-9B32-6D2711D12EF8}"/>
              </a:ext>
            </a:extLst>
          </p:cNvPr>
          <p:cNvSpPr txBox="1"/>
          <p:nvPr/>
        </p:nvSpPr>
        <p:spPr>
          <a:xfrm>
            <a:off x="6682974" y="3481339"/>
            <a:ext cx="447527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MAJOR ARTERIAL ROADS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( VITAL DURING PEAK HOURS)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906304-0DF7-FE2A-49CB-247F59321ADC}"/>
              </a:ext>
            </a:extLst>
          </p:cNvPr>
          <p:cNvSpPr txBox="1"/>
          <p:nvPr/>
        </p:nvSpPr>
        <p:spPr>
          <a:xfrm>
            <a:off x="12332988" y="3626299"/>
            <a:ext cx="37524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INDUSTRIAL ZONE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C8AD09-40FE-14AB-96B7-9ADDACE94E29}"/>
              </a:ext>
            </a:extLst>
          </p:cNvPr>
          <p:cNvSpPr txBox="1"/>
          <p:nvPr/>
        </p:nvSpPr>
        <p:spPr>
          <a:xfrm>
            <a:off x="12108843" y="7776500"/>
            <a:ext cx="375246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INTERCITY ACCIDENT PRONE ZONES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177208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oERS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RBG Labs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3113</TotalTime>
  <Words>819</Words>
  <Application>Microsoft Office PowerPoint</Application>
  <PresentationFormat>Custom</PresentationFormat>
  <Paragraphs>104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Helvetica Neue</vt:lpstr>
      <vt:lpstr>League Spartan</vt:lpstr>
      <vt:lpstr>Montserrat Ultra-Bold</vt:lpstr>
      <vt:lpstr>Wingdings</vt:lpstr>
      <vt:lpstr>CoERS</vt:lpstr>
      <vt:lpstr>RBG Labs</vt:lpstr>
      <vt:lpstr>CoERS @ IIT Madras NAVISTA</vt:lpstr>
      <vt:lpstr>WHY THIS PROJECT?</vt:lpstr>
      <vt:lpstr>PowerPoint Presentation</vt:lpstr>
      <vt:lpstr>PowerPoint Presentation</vt:lpstr>
      <vt:lpstr>OBJECTIVE</vt:lpstr>
      <vt:lpstr>PowerPoint Presentation</vt:lpstr>
      <vt:lpstr>PowerPoint Presentation</vt:lpstr>
      <vt:lpstr>WHERE WILL THE WORK BE DONE?</vt:lpstr>
      <vt:lpstr>PowerPoint Presentation</vt:lpstr>
      <vt:lpstr>PowerPoint Presentation</vt:lpstr>
      <vt:lpstr>REQUIREMENTS</vt:lpstr>
      <vt:lpstr>METHODOLOGY</vt:lpstr>
      <vt:lpstr>PowerPoint Presentation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Tamil Nadu Accident Reporting App (TARA) Deployment Plan</dc:title>
  <dc:creator>User</dc:creator>
  <cp:lastModifiedBy>KARTHIKA RAMESH</cp:lastModifiedBy>
  <cp:revision>16</cp:revision>
  <dcterms:modified xsi:type="dcterms:W3CDTF">2024-07-08T05:35:35Z</dcterms:modified>
</cp:coreProperties>
</file>